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1" r:id="rId2"/>
    <p:sldId id="261" r:id="rId3"/>
    <p:sldId id="305" r:id="rId4"/>
    <p:sldId id="283" r:id="rId5"/>
    <p:sldId id="284" r:id="rId6"/>
    <p:sldId id="293" r:id="rId7"/>
    <p:sldId id="331" r:id="rId8"/>
    <p:sldId id="330" r:id="rId9"/>
    <p:sldId id="329" r:id="rId10"/>
    <p:sldId id="328" r:id="rId11"/>
    <p:sldId id="324" r:id="rId12"/>
    <p:sldId id="319" r:id="rId13"/>
    <p:sldId id="304" r:id="rId14"/>
  </p:sldIdLst>
  <p:sldSz cx="9144000" cy="5143500" type="screen16x9"/>
  <p:notesSz cx="6807200" cy="9906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882F"/>
    <a:srgbClr val="E8E9E8"/>
    <a:srgbClr val="F7F7F7"/>
    <a:srgbClr val="E6E0EC"/>
    <a:srgbClr val="5D4875"/>
    <a:srgbClr val="0C314A"/>
    <a:srgbClr val="225A35"/>
    <a:srgbClr val="134A25"/>
    <a:srgbClr val="0A3F19"/>
    <a:srgbClr val="F5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46" autoAdjust="0"/>
    <p:restoredTop sz="94660"/>
  </p:normalViewPr>
  <p:slideViewPr>
    <p:cSldViewPr>
      <p:cViewPr varScale="1">
        <p:scale>
          <a:sx n="145" d="100"/>
          <a:sy n="145" d="100"/>
        </p:scale>
        <p:origin x="-64" y="-624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68394F-2B07-834B-A2C6-BCB9CBAACF3C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0724B8B4-3EE3-B249-9091-F538493C615F}">
      <dgm:prSet phldrT="[Text]"/>
      <dgm:spPr>
        <a:solidFill>
          <a:srgbClr val="0A3F19"/>
        </a:solidFill>
      </dgm:spPr>
      <dgm:t>
        <a:bodyPr/>
        <a:lstStyle/>
        <a:p>
          <a:r>
            <a:rPr lang="pt-BR" b="1" dirty="0">
              <a:solidFill>
                <a:schemeClr val="bg1"/>
              </a:solidFill>
              <a:latin typeface="Arial"/>
              <a:cs typeface="Arial"/>
            </a:rPr>
            <a:t>Conectar o agricultor com as </a:t>
          </a:r>
        </a:p>
        <a:p>
          <a:r>
            <a:rPr lang="pt-BR" b="1" dirty="0">
              <a:solidFill>
                <a:schemeClr val="bg1"/>
              </a:solidFill>
              <a:latin typeface="Arial"/>
              <a:cs typeface="Arial"/>
            </a:rPr>
            <a:t>seguradoras atuantes em seu município </a:t>
          </a:r>
          <a:endParaRPr lang="en-US" dirty="0">
            <a:solidFill>
              <a:schemeClr val="bg1"/>
            </a:solidFill>
          </a:endParaRPr>
        </a:p>
      </dgm:t>
    </dgm:pt>
    <dgm:pt modelId="{87C02302-667D-B645-8257-4C1D9351AD6A}" type="parTrans" cxnId="{2888DD29-64E5-A746-A971-74FF8CD50231}">
      <dgm:prSet/>
      <dgm:spPr/>
      <dgm:t>
        <a:bodyPr/>
        <a:lstStyle/>
        <a:p>
          <a:endParaRPr lang="en-US"/>
        </a:p>
      </dgm:t>
    </dgm:pt>
    <dgm:pt modelId="{6BCC7110-EB36-F346-8B1A-96526366548D}" type="sibTrans" cxnId="{2888DD29-64E5-A746-A971-74FF8CD50231}">
      <dgm:prSet/>
      <dgm:spPr/>
      <dgm:t>
        <a:bodyPr/>
        <a:lstStyle/>
        <a:p>
          <a:endParaRPr lang="en-US"/>
        </a:p>
      </dgm:t>
    </dgm:pt>
    <dgm:pt modelId="{5EDF7307-5F6C-DD4B-9063-F36E3C0F8129}">
      <dgm:prSet phldrT="[Text]"/>
      <dgm:spPr>
        <a:solidFill>
          <a:srgbClr val="0A3F19"/>
        </a:solidFill>
      </dgm:spPr>
      <dgm:t>
        <a:bodyPr/>
        <a:lstStyle/>
        <a:p>
          <a:r>
            <a:rPr lang="pt-BR" b="1" dirty="0">
              <a:solidFill>
                <a:schemeClr val="bg1"/>
              </a:solidFill>
              <a:latin typeface="Arial"/>
              <a:cs typeface="Arial"/>
            </a:rPr>
            <a:t>Fomentar a cultura do seguro rural</a:t>
          </a:r>
          <a:endParaRPr lang="en-US" dirty="0">
            <a:solidFill>
              <a:schemeClr val="bg1"/>
            </a:solidFill>
          </a:endParaRPr>
        </a:p>
      </dgm:t>
    </dgm:pt>
    <dgm:pt modelId="{CC4F59D8-0C85-3342-ADD6-E262F58BD08B}" type="parTrans" cxnId="{2308B8FF-8D48-CE41-A6A6-A913B8EDEACD}">
      <dgm:prSet/>
      <dgm:spPr/>
      <dgm:t>
        <a:bodyPr/>
        <a:lstStyle/>
        <a:p>
          <a:endParaRPr lang="en-US"/>
        </a:p>
      </dgm:t>
    </dgm:pt>
    <dgm:pt modelId="{2F6E8BF9-D8E3-454A-8C51-FA304BC8207A}" type="sibTrans" cxnId="{2308B8FF-8D48-CE41-A6A6-A913B8EDEACD}">
      <dgm:prSet/>
      <dgm:spPr/>
      <dgm:t>
        <a:bodyPr/>
        <a:lstStyle/>
        <a:p>
          <a:endParaRPr lang="en-US"/>
        </a:p>
      </dgm:t>
    </dgm:pt>
    <dgm:pt modelId="{E30EEB01-B26B-B547-AB3C-83934E982E4F}">
      <dgm:prSet phldrT="[Text]"/>
      <dgm:spPr>
        <a:solidFill>
          <a:srgbClr val="0A3F19"/>
        </a:solidFill>
      </dgm:spPr>
      <dgm:t>
        <a:bodyPr/>
        <a:lstStyle/>
        <a:p>
          <a:r>
            <a:rPr lang="pt-BR" b="1" dirty="0">
              <a:solidFill>
                <a:schemeClr val="bg1"/>
              </a:solidFill>
              <a:latin typeface="Arial"/>
              <a:cs typeface="Arial"/>
            </a:rPr>
            <a:t>Informações qualificadas ao agricultor</a:t>
          </a:r>
          <a:endParaRPr lang="en-US" dirty="0">
            <a:solidFill>
              <a:schemeClr val="bg1"/>
            </a:solidFill>
          </a:endParaRPr>
        </a:p>
      </dgm:t>
    </dgm:pt>
    <dgm:pt modelId="{92DBD02B-972C-7340-ADC0-BA3E25211D09}" type="parTrans" cxnId="{0FAED658-DC9B-224E-A8D4-28BB63F984F2}">
      <dgm:prSet/>
      <dgm:spPr/>
      <dgm:t>
        <a:bodyPr/>
        <a:lstStyle/>
        <a:p>
          <a:endParaRPr lang="en-US"/>
        </a:p>
      </dgm:t>
    </dgm:pt>
    <dgm:pt modelId="{055FC35B-CE13-734E-BE76-280A184C14BB}" type="sibTrans" cxnId="{0FAED658-DC9B-224E-A8D4-28BB63F984F2}">
      <dgm:prSet/>
      <dgm:spPr/>
      <dgm:t>
        <a:bodyPr/>
        <a:lstStyle/>
        <a:p>
          <a:endParaRPr lang="en-US"/>
        </a:p>
      </dgm:t>
    </dgm:pt>
    <dgm:pt modelId="{D82B2AE9-788F-004C-A85B-FECCA7019731}" type="pres">
      <dgm:prSet presAssocID="{2168394F-2B07-834B-A2C6-BCB9CBAACF3C}" presName="linearFlow" presStyleCnt="0">
        <dgm:presLayoutVars>
          <dgm:dir/>
          <dgm:resizeHandles val="exact"/>
        </dgm:presLayoutVars>
      </dgm:prSet>
      <dgm:spPr/>
    </dgm:pt>
    <dgm:pt modelId="{AD6ABEF2-31A1-254F-88BF-AD1DE08EA461}" type="pres">
      <dgm:prSet presAssocID="{0724B8B4-3EE3-B249-9091-F538493C615F}" presName="composite" presStyleCnt="0"/>
      <dgm:spPr/>
    </dgm:pt>
    <dgm:pt modelId="{5926B2E6-E4E5-E641-9A56-BFB360842704}" type="pres">
      <dgm:prSet presAssocID="{0724B8B4-3EE3-B249-9091-F538493C615F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7C560E5-76A7-9B42-BBAF-9417F47DCCE1}" type="pres">
      <dgm:prSet presAssocID="{0724B8B4-3EE3-B249-9091-F538493C615F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636C30-D5B7-AE4B-9B14-F1921C95F829}" type="pres">
      <dgm:prSet presAssocID="{6BCC7110-EB36-F346-8B1A-96526366548D}" presName="spacing" presStyleCnt="0"/>
      <dgm:spPr/>
    </dgm:pt>
    <dgm:pt modelId="{01C87246-306E-9948-8714-1F667D679AA9}" type="pres">
      <dgm:prSet presAssocID="{5EDF7307-5F6C-DD4B-9063-F36E3C0F8129}" presName="composite" presStyleCnt="0"/>
      <dgm:spPr/>
    </dgm:pt>
    <dgm:pt modelId="{E247B1FC-F45B-7A4B-BDA0-BCE789AF5CD9}" type="pres">
      <dgm:prSet presAssocID="{5EDF7307-5F6C-DD4B-9063-F36E3C0F8129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F58481C-0292-EF43-B97A-A931744D3218}" type="pres">
      <dgm:prSet presAssocID="{5EDF7307-5F6C-DD4B-9063-F36E3C0F8129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A7D45C-7245-434C-A6C2-3A7E45A5818A}" type="pres">
      <dgm:prSet presAssocID="{2F6E8BF9-D8E3-454A-8C51-FA304BC8207A}" presName="spacing" presStyleCnt="0"/>
      <dgm:spPr/>
    </dgm:pt>
    <dgm:pt modelId="{631912E2-F3CF-3743-9893-AAB336060B43}" type="pres">
      <dgm:prSet presAssocID="{E30EEB01-B26B-B547-AB3C-83934E982E4F}" presName="composite" presStyleCnt="0"/>
      <dgm:spPr/>
    </dgm:pt>
    <dgm:pt modelId="{94DAA628-3D7D-EB4D-A9A4-99995C4882F5}" type="pres">
      <dgm:prSet presAssocID="{E30EEB01-B26B-B547-AB3C-83934E982E4F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13FEC77E-595E-0547-98FA-A409415BE1B2}" type="pres">
      <dgm:prSet presAssocID="{E30EEB01-B26B-B547-AB3C-83934E982E4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ED6A1B-1D76-4941-BC7F-303DC9E80ACE}" type="presOf" srcId="{2168394F-2B07-834B-A2C6-BCB9CBAACF3C}" destId="{D82B2AE9-788F-004C-A85B-FECCA7019731}" srcOrd="0" destOrd="0" presId="urn:microsoft.com/office/officeart/2005/8/layout/vList3"/>
    <dgm:cxn modelId="{41EBE78E-7780-7D47-8C6E-49704F17FD02}" type="presOf" srcId="{0724B8B4-3EE3-B249-9091-F538493C615F}" destId="{17C560E5-76A7-9B42-BBAF-9417F47DCCE1}" srcOrd="0" destOrd="0" presId="urn:microsoft.com/office/officeart/2005/8/layout/vList3"/>
    <dgm:cxn modelId="{E9F93EEF-8B45-884B-913B-AC785F24AE10}" type="presOf" srcId="{E30EEB01-B26B-B547-AB3C-83934E982E4F}" destId="{13FEC77E-595E-0547-98FA-A409415BE1B2}" srcOrd="0" destOrd="0" presId="urn:microsoft.com/office/officeart/2005/8/layout/vList3"/>
    <dgm:cxn modelId="{0FAED658-DC9B-224E-A8D4-28BB63F984F2}" srcId="{2168394F-2B07-834B-A2C6-BCB9CBAACF3C}" destId="{E30EEB01-B26B-B547-AB3C-83934E982E4F}" srcOrd="2" destOrd="0" parTransId="{92DBD02B-972C-7340-ADC0-BA3E25211D09}" sibTransId="{055FC35B-CE13-734E-BE76-280A184C14BB}"/>
    <dgm:cxn modelId="{2308B8FF-8D48-CE41-A6A6-A913B8EDEACD}" srcId="{2168394F-2B07-834B-A2C6-BCB9CBAACF3C}" destId="{5EDF7307-5F6C-DD4B-9063-F36E3C0F8129}" srcOrd="1" destOrd="0" parTransId="{CC4F59D8-0C85-3342-ADD6-E262F58BD08B}" sibTransId="{2F6E8BF9-D8E3-454A-8C51-FA304BC8207A}"/>
    <dgm:cxn modelId="{2888DD29-64E5-A746-A971-74FF8CD50231}" srcId="{2168394F-2B07-834B-A2C6-BCB9CBAACF3C}" destId="{0724B8B4-3EE3-B249-9091-F538493C615F}" srcOrd="0" destOrd="0" parTransId="{87C02302-667D-B645-8257-4C1D9351AD6A}" sibTransId="{6BCC7110-EB36-F346-8B1A-96526366548D}"/>
    <dgm:cxn modelId="{647E0AE3-4030-FB4F-B860-66232C16F118}" type="presOf" srcId="{5EDF7307-5F6C-DD4B-9063-F36E3C0F8129}" destId="{AF58481C-0292-EF43-B97A-A931744D3218}" srcOrd="0" destOrd="0" presId="urn:microsoft.com/office/officeart/2005/8/layout/vList3"/>
    <dgm:cxn modelId="{F107243B-C956-BB45-A9A5-B5FF1D6CF852}" type="presParOf" srcId="{D82B2AE9-788F-004C-A85B-FECCA7019731}" destId="{AD6ABEF2-31A1-254F-88BF-AD1DE08EA461}" srcOrd="0" destOrd="0" presId="urn:microsoft.com/office/officeart/2005/8/layout/vList3"/>
    <dgm:cxn modelId="{A12459E4-917A-B340-94CF-7B005637BC73}" type="presParOf" srcId="{AD6ABEF2-31A1-254F-88BF-AD1DE08EA461}" destId="{5926B2E6-E4E5-E641-9A56-BFB360842704}" srcOrd="0" destOrd="0" presId="urn:microsoft.com/office/officeart/2005/8/layout/vList3"/>
    <dgm:cxn modelId="{5C44B4F3-C1E9-2046-84D7-7FAFEC142AE7}" type="presParOf" srcId="{AD6ABEF2-31A1-254F-88BF-AD1DE08EA461}" destId="{17C560E5-76A7-9B42-BBAF-9417F47DCCE1}" srcOrd="1" destOrd="0" presId="urn:microsoft.com/office/officeart/2005/8/layout/vList3"/>
    <dgm:cxn modelId="{A30176F6-6768-7741-814F-6F2DF306C689}" type="presParOf" srcId="{D82B2AE9-788F-004C-A85B-FECCA7019731}" destId="{92636C30-D5B7-AE4B-9B14-F1921C95F829}" srcOrd="1" destOrd="0" presId="urn:microsoft.com/office/officeart/2005/8/layout/vList3"/>
    <dgm:cxn modelId="{25914E5D-72DB-B448-83BF-5A93496E86AF}" type="presParOf" srcId="{D82B2AE9-788F-004C-A85B-FECCA7019731}" destId="{01C87246-306E-9948-8714-1F667D679AA9}" srcOrd="2" destOrd="0" presId="urn:microsoft.com/office/officeart/2005/8/layout/vList3"/>
    <dgm:cxn modelId="{F345A22E-8E06-BB40-B6E6-4DA9CAED875E}" type="presParOf" srcId="{01C87246-306E-9948-8714-1F667D679AA9}" destId="{E247B1FC-F45B-7A4B-BDA0-BCE789AF5CD9}" srcOrd="0" destOrd="0" presId="urn:microsoft.com/office/officeart/2005/8/layout/vList3"/>
    <dgm:cxn modelId="{B0EA7019-1B9A-304C-A1D7-6134B4C48CB2}" type="presParOf" srcId="{01C87246-306E-9948-8714-1F667D679AA9}" destId="{AF58481C-0292-EF43-B97A-A931744D3218}" srcOrd="1" destOrd="0" presId="urn:microsoft.com/office/officeart/2005/8/layout/vList3"/>
    <dgm:cxn modelId="{8C9E1AE0-31E1-A54D-A509-9F182F3BEF8E}" type="presParOf" srcId="{D82B2AE9-788F-004C-A85B-FECCA7019731}" destId="{25A7D45C-7245-434C-A6C2-3A7E45A5818A}" srcOrd="3" destOrd="0" presId="urn:microsoft.com/office/officeart/2005/8/layout/vList3"/>
    <dgm:cxn modelId="{E41E3720-7BE8-A94F-98E0-0C3C7D4440EB}" type="presParOf" srcId="{D82B2AE9-788F-004C-A85B-FECCA7019731}" destId="{631912E2-F3CF-3743-9893-AAB336060B43}" srcOrd="4" destOrd="0" presId="urn:microsoft.com/office/officeart/2005/8/layout/vList3"/>
    <dgm:cxn modelId="{70622F17-1C34-B148-8F2A-3B125C75881E}" type="presParOf" srcId="{631912E2-F3CF-3743-9893-AAB336060B43}" destId="{94DAA628-3D7D-EB4D-A9A4-99995C4882F5}" srcOrd="0" destOrd="0" presId="urn:microsoft.com/office/officeart/2005/8/layout/vList3"/>
    <dgm:cxn modelId="{326C802E-8443-ED4B-B4C7-A5A9E88FFDF9}" type="presParOf" srcId="{631912E2-F3CF-3743-9893-AAB336060B43}" destId="{13FEC77E-595E-0547-98FA-A409415BE1B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1C5D39-FD10-FC44-A486-C18E8B1F96B7}" type="doc">
      <dgm:prSet loTypeId="urn:microsoft.com/office/officeart/2005/8/layout/hierarchy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4C5254C-9B77-7342-BB88-89B443A90A59}">
      <dgm:prSet phldrT="[Texto]" custT="1"/>
      <dgm:spPr>
        <a:solidFill>
          <a:srgbClr val="134A25"/>
        </a:solidFill>
      </dgm:spPr>
      <dgm:t>
        <a:bodyPr/>
        <a:lstStyle/>
        <a:p>
          <a:pPr algn="ctr"/>
          <a:r>
            <a:rPr lang="pt-BR" sz="1400" b="1" kern="1200" dirty="0">
              <a:solidFill>
                <a:srgbClr val="FFFFFF"/>
              </a:solidFill>
              <a:latin typeface="Arial"/>
              <a:cs typeface="Arial"/>
            </a:rPr>
            <a:t>Ações permanentes de avaliação e aprimoramento dos produtos e serviços ofertados pelas seguradoras</a:t>
          </a:r>
          <a:endParaRPr lang="pt-BR" sz="1400" b="1" kern="1200" baseline="0" dirty="0">
            <a:solidFill>
              <a:srgbClr val="FFFFFF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Arial"/>
            <a:ea typeface="+mn-ea"/>
            <a:cs typeface="Arial"/>
          </a:endParaRPr>
        </a:p>
      </dgm:t>
    </dgm:pt>
    <dgm:pt modelId="{CD118798-CECE-0F4A-9465-1EF02C878352}" type="parTrans" cxnId="{CC579DFA-33A5-A847-9E53-B2DEE3CB5F28}">
      <dgm:prSet/>
      <dgm:spPr/>
      <dgm:t>
        <a:bodyPr/>
        <a:lstStyle/>
        <a:p>
          <a:pPr algn="ctr"/>
          <a:endParaRPr lang="pt-BR" sz="1400" b="1">
            <a:solidFill>
              <a:schemeClr val="bg1"/>
            </a:solidFill>
            <a:latin typeface="Arial"/>
            <a:cs typeface="Arial"/>
          </a:endParaRPr>
        </a:p>
      </dgm:t>
    </dgm:pt>
    <dgm:pt modelId="{2C18F09F-A7EB-B34A-AA72-F89F1ACF8AD9}" type="sibTrans" cxnId="{CC579DFA-33A5-A847-9E53-B2DEE3CB5F28}">
      <dgm:prSet/>
      <dgm:spPr/>
      <dgm:t>
        <a:bodyPr/>
        <a:lstStyle/>
        <a:p>
          <a:pPr algn="ctr"/>
          <a:endParaRPr lang="pt-BR" sz="1400" b="1">
            <a:solidFill>
              <a:schemeClr val="bg1"/>
            </a:solidFill>
            <a:latin typeface="Arial"/>
            <a:cs typeface="Arial"/>
          </a:endParaRPr>
        </a:p>
      </dgm:t>
    </dgm:pt>
    <dgm:pt modelId="{D346149C-EEC4-384A-9FB7-FE6D32E1E09F}">
      <dgm:prSet phldrT="[Texto]" custT="1"/>
      <dgm:spPr>
        <a:solidFill>
          <a:srgbClr val="134A25"/>
        </a:solidFill>
      </dgm:spPr>
      <dgm:t>
        <a:bodyPr/>
        <a:lstStyle/>
        <a:p>
          <a:pPr algn="ctr"/>
          <a:r>
            <a:rPr lang="pt-BR" sz="1400" b="1" kern="1200" dirty="0">
              <a:solidFill>
                <a:srgbClr val="FFFFFF"/>
              </a:solidFill>
              <a:latin typeface="Arial"/>
              <a:cs typeface="Arial"/>
            </a:rPr>
            <a:t>Realizado junto a entidades representativas  (produtor/cooperativas) para identificar e solucionar problemas</a:t>
          </a:r>
        </a:p>
      </dgm:t>
    </dgm:pt>
    <dgm:pt modelId="{B950A61F-F2F3-204B-8257-3C5F66EB79FF}" type="parTrans" cxnId="{64D31FFD-AABD-894F-A8E1-ACC5613C9F36}">
      <dgm:prSet/>
      <dgm:spPr/>
      <dgm:t>
        <a:bodyPr/>
        <a:lstStyle/>
        <a:p>
          <a:pPr algn="ctr"/>
          <a:endParaRPr lang="pt-BR" sz="1400" b="1">
            <a:solidFill>
              <a:schemeClr val="bg1"/>
            </a:solidFill>
            <a:latin typeface="Arial"/>
            <a:cs typeface="Arial"/>
          </a:endParaRPr>
        </a:p>
      </dgm:t>
    </dgm:pt>
    <dgm:pt modelId="{0EA92751-F93D-5445-A580-31E9854F2C40}" type="sibTrans" cxnId="{64D31FFD-AABD-894F-A8E1-ACC5613C9F36}">
      <dgm:prSet/>
      <dgm:spPr/>
      <dgm:t>
        <a:bodyPr/>
        <a:lstStyle/>
        <a:p>
          <a:pPr algn="ctr"/>
          <a:endParaRPr lang="pt-BR" sz="1400" b="1">
            <a:solidFill>
              <a:schemeClr val="bg1"/>
            </a:solidFill>
            <a:latin typeface="Arial"/>
            <a:cs typeface="Arial"/>
          </a:endParaRPr>
        </a:p>
      </dgm:t>
    </dgm:pt>
    <dgm:pt modelId="{0605032B-5704-E94A-855D-9A5D4DC520B0}" type="pres">
      <dgm:prSet presAssocID="{211C5D39-FD10-FC44-A486-C18E8B1F96B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5497DFA-B507-034C-9948-8068146D0038}" type="pres">
      <dgm:prSet presAssocID="{F4C5254C-9B77-7342-BB88-89B443A90A59}" presName="vertOne" presStyleCnt="0"/>
      <dgm:spPr/>
    </dgm:pt>
    <dgm:pt modelId="{189F8B21-2503-AB46-ADF6-1636CDCCB451}" type="pres">
      <dgm:prSet presAssocID="{F4C5254C-9B77-7342-BB88-89B443A90A59}" presName="txOne" presStyleLbl="node0" presStyleIdx="0" presStyleCnt="1" custScaleY="101417" custLinFactX="74679" custLinFactY="-454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6840D2-88B5-F74E-BAEF-253A47118F7D}" type="pres">
      <dgm:prSet presAssocID="{F4C5254C-9B77-7342-BB88-89B443A90A59}" presName="parTransOne" presStyleCnt="0"/>
      <dgm:spPr/>
    </dgm:pt>
    <dgm:pt modelId="{D47FAB9A-A6C8-B44E-9B77-0253581F50B0}" type="pres">
      <dgm:prSet presAssocID="{F4C5254C-9B77-7342-BB88-89B443A90A59}" presName="horzOne" presStyleCnt="0"/>
      <dgm:spPr/>
    </dgm:pt>
    <dgm:pt modelId="{FD7ECF7C-F37E-B047-BA2C-D14727A818E5}" type="pres">
      <dgm:prSet presAssocID="{D346149C-EEC4-384A-9FB7-FE6D32E1E09F}" presName="vertTwo" presStyleCnt="0"/>
      <dgm:spPr/>
    </dgm:pt>
    <dgm:pt modelId="{46681CF5-E788-0246-853B-CDE92A618660}" type="pres">
      <dgm:prSet presAssocID="{D346149C-EEC4-384A-9FB7-FE6D32E1E09F}" presName="txTwo" presStyleLbl="node2" presStyleIdx="0" presStyleCnt="1" custScaleY="1167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CA28AF-B473-DC4C-8831-3B12920532C7}" type="pres">
      <dgm:prSet presAssocID="{D346149C-EEC4-384A-9FB7-FE6D32E1E09F}" presName="horzTwo" presStyleCnt="0"/>
      <dgm:spPr/>
    </dgm:pt>
  </dgm:ptLst>
  <dgm:cxnLst>
    <dgm:cxn modelId="{56FB5AA9-0999-8248-83F2-00D99A4380A8}" type="presOf" srcId="{D346149C-EEC4-384A-9FB7-FE6D32E1E09F}" destId="{46681CF5-E788-0246-853B-CDE92A618660}" srcOrd="0" destOrd="0" presId="urn:microsoft.com/office/officeart/2005/8/layout/hierarchy4"/>
    <dgm:cxn modelId="{CC579DFA-33A5-A847-9E53-B2DEE3CB5F28}" srcId="{211C5D39-FD10-FC44-A486-C18E8B1F96B7}" destId="{F4C5254C-9B77-7342-BB88-89B443A90A59}" srcOrd="0" destOrd="0" parTransId="{CD118798-CECE-0F4A-9465-1EF02C878352}" sibTransId="{2C18F09F-A7EB-B34A-AA72-F89F1ACF8AD9}"/>
    <dgm:cxn modelId="{64D31FFD-AABD-894F-A8E1-ACC5613C9F36}" srcId="{F4C5254C-9B77-7342-BB88-89B443A90A59}" destId="{D346149C-EEC4-384A-9FB7-FE6D32E1E09F}" srcOrd="0" destOrd="0" parTransId="{B950A61F-F2F3-204B-8257-3C5F66EB79FF}" sibTransId="{0EA92751-F93D-5445-A580-31E9854F2C40}"/>
    <dgm:cxn modelId="{CDFCC5CA-9819-6946-A0BE-52D3748F9622}" type="presOf" srcId="{211C5D39-FD10-FC44-A486-C18E8B1F96B7}" destId="{0605032B-5704-E94A-855D-9A5D4DC520B0}" srcOrd="0" destOrd="0" presId="urn:microsoft.com/office/officeart/2005/8/layout/hierarchy4"/>
    <dgm:cxn modelId="{11A29216-CFC3-4243-A5F6-030DD7D64911}" type="presOf" srcId="{F4C5254C-9B77-7342-BB88-89B443A90A59}" destId="{189F8B21-2503-AB46-ADF6-1636CDCCB451}" srcOrd="0" destOrd="0" presId="urn:microsoft.com/office/officeart/2005/8/layout/hierarchy4"/>
    <dgm:cxn modelId="{1FCC78B2-A155-3842-90D5-0AAC3FFFA88B}" type="presParOf" srcId="{0605032B-5704-E94A-855D-9A5D4DC520B0}" destId="{75497DFA-B507-034C-9948-8068146D0038}" srcOrd="0" destOrd="0" presId="urn:microsoft.com/office/officeart/2005/8/layout/hierarchy4"/>
    <dgm:cxn modelId="{48202588-D336-054F-8C41-1B23EC85C494}" type="presParOf" srcId="{75497DFA-B507-034C-9948-8068146D0038}" destId="{189F8B21-2503-AB46-ADF6-1636CDCCB451}" srcOrd="0" destOrd="0" presId="urn:microsoft.com/office/officeart/2005/8/layout/hierarchy4"/>
    <dgm:cxn modelId="{29502A12-DDE5-0A43-BA8C-EFEB74171E89}" type="presParOf" srcId="{75497DFA-B507-034C-9948-8068146D0038}" destId="{D56840D2-88B5-F74E-BAEF-253A47118F7D}" srcOrd="1" destOrd="0" presId="urn:microsoft.com/office/officeart/2005/8/layout/hierarchy4"/>
    <dgm:cxn modelId="{55DED4D8-3447-8543-ADF5-B98D8C1987C1}" type="presParOf" srcId="{75497DFA-B507-034C-9948-8068146D0038}" destId="{D47FAB9A-A6C8-B44E-9B77-0253581F50B0}" srcOrd="2" destOrd="0" presId="urn:microsoft.com/office/officeart/2005/8/layout/hierarchy4"/>
    <dgm:cxn modelId="{ED90E4C5-789A-944C-ACF0-44B1502E1E13}" type="presParOf" srcId="{D47FAB9A-A6C8-B44E-9B77-0253581F50B0}" destId="{FD7ECF7C-F37E-B047-BA2C-D14727A818E5}" srcOrd="0" destOrd="0" presId="urn:microsoft.com/office/officeart/2005/8/layout/hierarchy4"/>
    <dgm:cxn modelId="{5EF781B0-25E0-5740-B57F-5D281BD2C15D}" type="presParOf" srcId="{FD7ECF7C-F37E-B047-BA2C-D14727A818E5}" destId="{46681CF5-E788-0246-853B-CDE92A618660}" srcOrd="0" destOrd="0" presId="urn:microsoft.com/office/officeart/2005/8/layout/hierarchy4"/>
    <dgm:cxn modelId="{EBF5145D-C900-EC47-AD91-A6423DF6694C}" type="presParOf" srcId="{FD7ECF7C-F37E-B047-BA2C-D14727A818E5}" destId="{D9CA28AF-B473-DC4C-8831-3B12920532C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1C5D39-FD10-FC44-A486-C18E8B1F96B7}" type="doc">
      <dgm:prSet loTypeId="urn:microsoft.com/office/officeart/2005/8/layout/hierarchy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346149C-EEC4-384A-9FB7-FE6D32E1E09F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algn="ctr"/>
          <a:r>
            <a:rPr lang="pt-BR" sz="1200" b="1" kern="1200" dirty="0">
              <a:solidFill>
                <a:srgbClr val="FFFFFF"/>
              </a:solidFill>
              <a:latin typeface="Arial"/>
              <a:cs typeface="Arial"/>
            </a:rPr>
            <a:t>Evolução do Zoneamento</a:t>
          </a:r>
        </a:p>
        <a:p>
          <a:pPr algn="ctr"/>
          <a:r>
            <a:rPr lang="pt-BR" sz="1200" b="1" kern="1200" dirty="0">
              <a:solidFill>
                <a:srgbClr val="FFFFFF"/>
              </a:solidFill>
              <a:latin typeface="Arial"/>
              <a:cs typeface="Arial"/>
            </a:rPr>
            <a:t>Nível de manejo, Classificação dos solos e Produtividade</a:t>
          </a:r>
        </a:p>
      </dgm:t>
    </dgm:pt>
    <dgm:pt modelId="{B950A61F-F2F3-204B-8257-3C5F66EB79FF}" type="parTrans" cxnId="{64D31FFD-AABD-894F-A8E1-ACC5613C9F36}">
      <dgm:prSet/>
      <dgm:spPr/>
      <dgm:t>
        <a:bodyPr/>
        <a:lstStyle/>
        <a:p>
          <a:pPr algn="ctr"/>
          <a:endParaRPr lang="pt-BR" sz="1200" b="1">
            <a:solidFill>
              <a:srgbClr val="FFFFFF"/>
            </a:solidFill>
            <a:latin typeface="Arial"/>
            <a:cs typeface="Arial"/>
          </a:endParaRPr>
        </a:p>
      </dgm:t>
    </dgm:pt>
    <dgm:pt modelId="{0EA92751-F93D-5445-A580-31E9854F2C40}" type="sibTrans" cxnId="{64D31FFD-AABD-894F-A8E1-ACC5613C9F36}">
      <dgm:prSet/>
      <dgm:spPr/>
      <dgm:t>
        <a:bodyPr/>
        <a:lstStyle/>
        <a:p>
          <a:pPr algn="ctr"/>
          <a:endParaRPr lang="pt-BR" sz="1200" b="1">
            <a:solidFill>
              <a:srgbClr val="FFFFFF"/>
            </a:solidFill>
            <a:latin typeface="Arial"/>
            <a:cs typeface="Arial"/>
          </a:endParaRPr>
        </a:p>
      </dgm:t>
    </dgm:pt>
    <dgm:pt modelId="{6ADF41BE-6EC1-C24A-B884-50E8905714FB}">
      <dgm:prSet custT="1"/>
      <dgm:spPr>
        <a:solidFill>
          <a:srgbClr val="984807"/>
        </a:solidFill>
      </dgm:spPr>
      <dgm:t>
        <a:bodyPr/>
        <a:lstStyle/>
        <a:p>
          <a:r>
            <a:rPr lang="pt-BR" sz="1200" b="1" dirty="0">
              <a:solidFill>
                <a:srgbClr val="FFFFFF"/>
              </a:solidFill>
              <a:latin typeface="Arial"/>
              <a:cs typeface="Arial"/>
            </a:rPr>
            <a:t>Construção de nova Plataforma Digital para divulgação dos resultados  </a:t>
          </a:r>
          <a:endParaRPr lang="en-US" sz="1200" dirty="0">
            <a:solidFill>
              <a:srgbClr val="FFFFFF"/>
            </a:solidFill>
          </a:endParaRPr>
        </a:p>
      </dgm:t>
    </dgm:pt>
    <dgm:pt modelId="{D93D3E2D-BD7D-B047-98F2-9D4055E96309}" type="parTrans" cxnId="{34ADA924-6412-2D47-9CEC-F3096FF6FDE5}">
      <dgm:prSet/>
      <dgm:spPr/>
      <dgm:t>
        <a:bodyPr/>
        <a:lstStyle/>
        <a:p>
          <a:endParaRPr lang="en-US" sz="1200">
            <a:solidFill>
              <a:srgbClr val="FFFFFF"/>
            </a:solidFill>
          </a:endParaRPr>
        </a:p>
      </dgm:t>
    </dgm:pt>
    <dgm:pt modelId="{4C8C8BF8-8F6B-194C-87E9-5CA5A84C2BD5}" type="sibTrans" cxnId="{34ADA924-6412-2D47-9CEC-F3096FF6FDE5}">
      <dgm:prSet/>
      <dgm:spPr/>
      <dgm:t>
        <a:bodyPr/>
        <a:lstStyle/>
        <a:p>
          <a:endParaRPr lang="en-US" sz="1200">
            <a:solidFill>
              <a:srgbClr val="FFFFFF"/>
            </a:solidFill>
          </a:endParaRPr>
        </a:p>
      </dgm:t>
    </dgm:pt>
    <dgm:pt modelId="{0605032B-5704-E94A-855D-9A5D4DC520B0}" type="pres">
      <dgm:prSet presAssocID="{211C5D39-FD10-FC44-A486-C18E8B1F96B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275C342-C365-4ADC-8AE3-A6872C95EF0A}" type="pres">
      <dgm:prSet presAssocID="{D346149C-EEC4-384A-9FB7-FE6D32E1E09F}" presName="vertOne" presStyleCnt="0"/>
      <dgm:spPr/>
    </dgm:pt>
    <dgm:pt modelId="{208AAEA7-A398-4351-A0DF-BF20235926EA}" type="pres">
      <dgm:prSet presAssocID="{D346149C-EEC4-384A-9FB7-FE6D32E1E09F}" presName="txOne" presStyleLbl="node0" presStyleIdx="0" presStyleCnt="1" custScaleY="1700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5A42A6-94C3-46F4-A9C1-F6FC51B2437E}" type="pres">
      <dgm:prSet presAssocID="{D346149C-EEC4-384A-9FB7-FE6D32E1E09F}" presName="parTransOne" presStyleCnt="0"/>
      <dgm:spPr/>
    </dgm:pt>
    <dgm:pt modelId="{80DA4FF9-5882-4359-B491-B3C37CFF451C}" type="pres">
      <dgm:prSet presAssocID="{D346149C-EEC4-384A-9FB7-FE6D32E1E09F}" presName="horzOne" presStyleCnt="0"/>
      <dgm:spPr/>
    </dgm:pt>
    <dgm:pt modelId="{DBF4D325-C0A8-AE40-BD76-1A92401C5DD5}" type="pres">
      <dgm:prSet presAssocID="{6ADF41BE-6EC1-C24A-B884-50E8905714FB}" presName="vertTwo" presStyleCnt="0"/>
      <dgm:spPr/>
    </dgm:pt>
    <dgm:pt modelId="{4D5C033F-6941-5A46-A55A-BF64A835C3CF}" type="pres">
      <dgm:prSet presAssocID="{6ADF41BE-6EC1-C24A-B884-50E8905714FB}" presName="txTwo" presStyleLbl="node2" presStyleIdx="0" presStyleCnt="1" custScaleY="1240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35D75F-4306-D74D-A8B7-7D4DCF39FEA2}" type="pres">
      <dgm:prSet presAssocID="{6ADF41BE-6EC1-C24A-B884-50E8905714FB}" presName="horzTwo" presStyleCnt="0"/>
      <dgm:spPr/>
    </dgm:pt>
  </dgm:ptLst>
  <dgm:cxnLst>
    <dgm:cxn modelId="{34ADA924-6412-2D47-9CEC-F3096FF6FDE5}" srcId="{D346149C-EEC4-384A-9FB7-FE6D32E1E09F}" destId="{6ADF41BE-6EC1-C24A-B884-50E8905714FB}" srcOrd="0" destOrd="0" parTransId="{D93D3E2D-BD7D-B047-98F2-9D4055E96309}" sibTransId="{4C8C8BF8-8F6B-194C-87E9-5CA5A84C2BD5}"/>
    <dgm:cxn modelId="{64D31FFD-AABD-894F-A8E1-ACC5613C9F36}" srcId="{211C5D39-FD10-FC44-A486-C18E8B1F96B7}" destId="{D346149C-EEC4-384A-9FB7-FE6D32E1E09F}" srcOrd="0" destOrd="0" parTransId="{B950A61F-F2F3-204B-8257-3C5F66EB79FF}" sibTransId="{0EA92751-F93D-5445-A580-31E9854F2C40}"/>
    <dgm:cxn modelId="{C2451B8A-C75C-4DE8-9FBF-3F785EAAB67A}" type="presOf" srcId="{6ADF41BE-6EC1-C24A-B884-50E8905714FB}" destId="{4D5C033F-6941-5A46-A55A-BF64A835C3CF}" srcOrd="0" destOrd="0" presId="urn:microsoft.com/office/officeart/2005/8/layout/hierarchy4"/>
    <dgm:cxn modelId="{D9302D85-AECC-5145-8FC7-CC3C26774272}" type="presOf" srcId="{211C5D39-FD10-FC44-A486-C18E8B1F96B7}" destId="{0605032B-5704-E94A-855D-9A5D4DC520B0}" srcOrd="0" destOrd="0" presId="urn:microsoft.com/office/officeart/2005/8/layout/hierarchy4"/>
    <dgm:cxn modelId="{3FEFD36E-8A12-4F45-A300-3C7B1B9BD248}" type="presOf" srcId="{D346149C-EEC4-384A-9FB7-FE6D32E1E09F}" destId="{208AAEA7-A398-4351-A0DF-BF20235926EA}" srcOrd="0" destOrd="0" presId="urn:microsoft.com/office/officeart/2005/8/layout/hierarchy4"/>
    <dgm:cxn modelId="{DD133D80-494D-46ED-8727-4BA143D30A8F}" type="presParOf" srcId="{0605032B-5704-E94A-855D-9A5D4DC520B0}" destId="{B275C342-C365-4ADC-8AE3-A6872C95EF0A}" srcOrd="0" destOrd="0" presId="urn:microsoft.com/office/officeart/2005/8/layout/hierarchy4"/>
    <dgm:cxn modelId="{0F4910E4-4B13-4A40-9D3C-4D0FA9A0C299}" type="presParOf" srcId="{B275C342-C365-4ADC-8AE3-A6872C95EF0A}" destId="{208AAEA7-A398-4351-A0DF-BF20235926EA}" srcOrd="0" destOrd="0" presId="urn:microsoft.com/office/officeart/2005/8/layout/hierarchy4"/>
    <dgm:cxn modelId="{DBD9887B-9184-430F-B1BC-BBFA3AFDB6DD}" type="presParOf" srcId="{B275C342-C365-4ADC-8AE3-A6872C95EF0A}" destId="{9B5A42A6-94C3-46F4-A9C1-F6FC51B2437E}" srcOrd="1" destOrd="0" presId="urn:microsoft.com/office/officeart/2005/8/layout/hierarchy4"/>
    <dgm:cxn modelId="{4120A943-A965-479C-B9B0-52A562B602D4}" type="presParOf" srcId="{B275C342-C365-4ADC-8AE3-A6872C95EF0A}" destId="{80DA4FF9-5882-4359-B491-B3C37CFF451C}" srcOrd="2" destOrd="0" presId="urn:microsoft.com/office/officeart/2005/8/layout/hierarchy4"/>
    <dgm:cxn modelId="{5C3335DC-C42E-451B-83F2-C59A86E94D89}" type="presParOf" srcId="{80DA4FF9-5882-4359-B491-B3C37CFF451C}" destId="{DBF4D325-C0A8-AE40-BD76-1A92401C5DD5}" srcOrd="0" destOrd="0" presId="urn:microsoft.com/office/officeart/2005/8/layout/hierarchy4"/>
    <dgm:cxn modelId="{D6C7837C-76D9-4743-B81D-2DD6776168E6}" type="presParOf" srcId="{DBF4D325-C0A8-AE40-BD76-1A92401C5DD5}" destId="{4D5C033F-6941-5A46-A55A-BF64A835C3CF}" srcOrd="0" destOrd="0" presId="urn:microsoft.com/office/officeart/2005/8/layout/hierarchy4"/>
    <dgm:cxn modelId="{2CA3D640-6C68-4A86-A5E8-299B62415CED}" type="presParOf" srcId="{DBF4D325-C0A8-AE40-BD76-1A92401C5DD5}" destId="{C735D75F-4306-D74D-A8B7-7D4DCF39FEA2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1C5D39-FD10-FC44-A486-C18E8B1F96B7}" type="doc">
      <dgm:prSet loTypeId="urn:microsoft.com/office/officeart/2005/8/layout/hierarchy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4C5254C-9B77-7342-BB88-89B443A90A59}">
      <dgm:prSet phldrT="[Texto]" custT="1"/>
      <dgm:spPr>
        <a:solidFill>
          <a:srgbClr val="134A25"/>
        </a:solidFill>
      </dgm:spPr>
      <dgm:t>
        <a:bodyPr/>
        <a:lstStyle/>
        <a:p>
          <a:pPr algn="ctr"/>
          <a:r>
            <a:rPr lang="pt-BR" sz="1400" b="1" kern="1200" dirty="0">
              <a:solidFill>
                <a:schemeClr val="bg1"/>
              </a:solidFill>
              <a:latin typeface="Arial"/>
              <a:cs typeface="Arial"/>
            </a:rPr>
            <a:t>Capacitação para peritos agrícolas e corretores</a:t>
          </a:r>
          <a:endParaRPr lang="pt-BR" sz="1400" b="1" kern="1200" baseline="0" dirty="0"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Arial"/>
            <a:ea typeface="+mn-ea"/>
            <a:cs typeface="Arial"/>
          </a:endParaRPr>
        </a:p>
      </dgm:t>
    </dgm:pt>
    <dgm:pt modelId="{CD118798-CECE-0F4A-9465-1EF02C878352}" type="parTrans" cxnId="{CC579DFA-33A5-A847-9E53-B2DEE3CB5F28}">
      <dgm:prSet/>
      <dgm:spPr/>
      <dgm:t>
        <a:bodyPr/>
        <a:lstStyle/>
        <a:p>
          <a:pPr algn="ctr"/>
          <a:endParaRPr lang="pt-BR" sz="1400" b="1">
            <a:solidFill>
              <a:schemeClr val="bg1"/>
            </a:solidFill>
            <a:latin typeface="Arial"/>
            <a:cs typeface="Arial"/>
          </a:endParaRPr>
        </a:p>
      </dgm:t>
    </dgm:pt>
    <dgm:pt modelId="{2C18F09F-A7EB-B34A-AA72-F89F1ACF8AD9}" type="sibTrans" cxnId="{CC579DFA-33A5-A847-9E53-B2DEE3CB5F28}">
      <dgm:prSet/>
      <dgm:spPr/>
      <dgm:t>
        <a:bodyPr/>
        <a:lstStyle/>
        <a:p>
          <a:pPr algn="ctr"/>
          <a:endParaRPr lang="pt-BR" sz="1400" b="1">
            <a:solidFill>
              <a:schemeClr val="bg1"/>
            </a:solidFill>
            <a:latin typeface="Arial"/>
            <a:cs typeface="Arial"/>
          </a:endParaRPr>
        </a:p>
      </dgm:t>
    </dgm:pt>
    <dgm:pt modelId="{0605032B-5704-E94A-855D-9A5D4DC520B0}" type="pres">
      <dgm:prSet presAssocID="{211C5D39-FD10-FC44-A486-C18E8B1F96B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5497DFA-B507-034C-9948-8068146D0038}" type="pres">
      <dgm:prSet presAssocID="{F4C5254C-9B77-7342-BB88-89B443A90A59}" presName="vertOne" presStyleCnt="0"/>
      <dgm:spPr/>
    </dgm:pt>
    <dgm:pt modelId="{189F8B21-2503-AB46-ADF6-1636CDCCB451}" type="pres">
      <dgm:prSet presAssocID="{F4C5254C-9B77-7342-BB88-89B443A90A59}" presName="txOne" presStyleLbl="node0" presStyleIdx="0" presStyleCnt="1" custScaleY="101417" custLinFactX="74679" custLinFactY="-454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7FAB9A-A6C8-B44E-9B77-0253581F50B0}" type="pres">
      <dgm:prSet presAssocID="{F4C5254C-9B77-7342-BB88-89B443A90A59}" presName="horzOne" presStyleCnt="0"/>
      <dgm:spPr/>
    </dgm:pt>
  </dgm:ptLst>
  <dgm:cxnLst>
    <dgm:cxn modelId="{CB991D08-6309-8D45-9C2A-BE77144EEDD0}" type="presOf" srcId="{F4C5254C-9B77-7342-BB88-89B443A90A59}" destId="{189F8B21-2503-AB46-ADF6-1636CDCCB451}" srcOrd="0" destOrd="0" presId="urn:microsoft.com/office/officeart/2005/8/layout/hierarchy4"/>
    <dgm:cxn modelId="{CC579DFA-33A5-A847-9E53-B2DEE3CB5F28}" srcId="{211C5D39-FD10-FC44-A486-C18E8B1F96B7}" destId="{F4C5254C-9B77-7342-BB88-89B443A90A59}" srcOrd="0" destOrd="0" parTransId="{CD118798-CECE-0F4A-9465-1EF02C878352}" sibTransId="{2C18F09F-A7EB-B34A-AA72-F89F1ACF8AD9}"/>
    <dgm:cxn modelId="{0DA96AA9-A674-1544-86B6-DC476DB1370D}" type="presOf" srcId="{211C5D39-FD10-FC44-A486-C18E8B1F96B7}" destId="{0605032B-5704-E94A-855D-9A5D4DC520B0}" srcOrd="0" destOrd="0" presId="urn:microsoft.com/office/officeart/2005/8/layout/hierarchy4"/>
    <dgm:cxn modelId="{80476F9F-EED8-2C4A-8586-71F9CCE7A7F3}" type="presParOf" srcId="{0605032B-5704-E94A-855D-9A5D4DC520B0}" destId="{75497DFA-B507-034C-9948-8068146D0038}" srcOrd="0" destOrd="0" presId="urn:microsoft.com/office/officeart/2005/8/layout/hierarchy4"/>
    <dgm:cxn modelId="{EB2EF028-B762-6A4E-8268-BB8D62D565E4}" type="presParOf" srcId="{75497DFA-B507-034C-9948-8068146D0038}" destId="{189F8B21-2503-AB46-ADF6-1636CDCCB451}" srcOrd="0" destOrd="0" presId="urn:microsoft.com/office/officeart/2005/8/layout/hierarchy4"/>
    <dgm:cxn modelId="{42386C81-A6B2-254A-849F-E9A72229D8E9}" type="presParOf" srcId="{75497DFA-B507-034C-9948-8068146D0038}" destId="{D47FAB9A-A6C8-B44E-9B77-0253581F50B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F8B21-2503-AB46-ADF6-1636CDCCB451}">
      <dsp:nvSpPr>
        <dsp:cNvPr id="0" name=""/>
        <dsp:cNvSpPr/>
      </dsp:nvSpPr>
      <dsp:spPr>
        <a:xfrm>
          <a:off x="3232" y="0"/>
          <a:ext cx="3307109" cy="940588"/>
        </a:xfrm>
        <a:prstGeom prst="roundRect">
          <a:avLst>
            <a:gd name="adj" fmla="val 10000"/>
          </a:avLst>
        </a:prstGeom>
        <a:solidFill>
          <a:srgbClr val="134A2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solidFill>
                <a:srgbClr val="FFFFFF"/>
              </a:solidFill>
              <a:latin typeface="Arial"/>
              <a:cs typeface="Arial"/>
            </a:rPr>
            <a:t>Ações permanentes de avaliação e aprimoramento dos produtos e serviços ofertados pelas seguradoras</a:t>
          </a:r>
          <a:endParaRPr lang="pt-BR" sz="1400" b="1" kern="1200" baseline="0" dirty="0">
            <a:solidFill>
              <a:srgbClr val="FFFFFF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Arial"/>
            <a:ea typeface="+mn-ea"/>
            <a:cs typeface="Arial"/>
          </a:endParaRPr>
        </a:p>
      </dsp:txBody>
      <dsp:txXfrm>
        <a:off x="30781" y="27549"/>
        <a:ext cx="3252011" cy="885490"/>
      </dsp:txXfrm>
    </dsp:sp>
    <dsp:sp modelId="{46681CF5-E788-0246-853B-CDE92A618660}">
      <dsp:nvSpPr>
        <dsp:cNvPr id="0" name=""/>
        <dsp:cNvSpPr/>
      </dsp:nvSpPr>
      <dsp:spPr>
        <a:xfrm>
          <a:off x="4844" y="1022469"/>
          <a:ext cx="3300653" cy="1083071"/>
        </a:xfrm>
        <a:prstGeom prst="roundRect">
          <a:avLst>
            <a:gd name="adj" fmla="val 10000"/>
          </a:avLst>
        </a:prstGeom>
        <a:solidFill>
          <a:srgbClr val="134A2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solidFill>
                <a:srgbClr val="FFFFFF"/>
              </a:solidFill>
              <a:latin typeface="Arial"/>
              <a:cs typeface="Arial"/>
            </a:rPr>
            <a:t>Realizado junto a entidades representativas  (produtor/cooperativas) para identificar e solucionar problemas</a:t>
          </a:r>
        </a:p>
      </dsp:txBody>
      <dsp:txXfrm>
        <a:off x="36566" y="1054191"/>
        <a:ext cx="3237209" cy="10196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AAEA7-A398-4351-A0DF-BF20235926EA}">
      <dsp:nvSpPr>
        <dsp:cNvPr id="0" name=""/>
        <dsp:cNvSpPr/>
      </dsp:nvSpPr>
      <dsp:spPr>
        <a:xfrm>
          <a:off x="2091" y="616"/>
          <a:ext cx="4279326" cy="691753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solidFill>
                <a:srgbClr val="FFFFFF"/>
              </a:solidFill>
              <a:latin typeface="Arial"/>
              <a:cs typeface="Arial"/>
            </a:rPr>
            <a:t>Evolução do Zoneamento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solidFill>
                <a:srgbClr val="FFFFFF"/>
              </a:solidFill>
              <a:latin typeface="Arial"/>
              <a:cs typeface="Arial"/>
            </a:rPr>
            <a:t>Nível de manejo, Classificação dos solos e Produtividade</a:t>
          </a:r>
        </a:p>
      </dsp:txBody>
      <dsp:txXfrm>
        <a:off x="22352" y="20877"/>
        <a:ext cx="4238804" cy="651231"/>
      </dsp:txXfrm>
    </dsp:sp>
    <dsp:sp modelId="{4D5C033F-6941-5A46-A55A-BF64A835C3CF}">
      <dsp:nvSpPr>
        <dsp:cNvPr id="0" name=""/>
        <dsp:cNvSpPr/>
      </dsp:nvSpPr>
      <dsp:spPr>
        <a:xfrm>
          <a:off x="6268" y="768971"/>
          <a:ext cx="4270972" cy="504548"/>
        </a:xfrm>
        <a:prstGeom prst="roundRect">
          <a:avLst>
            <a:gd name="adj" fmla="val 10000"/>
          </a:avLst>
        </a:prstGeom>
        <a:solidFill>
          <a:srgbClr val="98480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solidFill>
                <a:srgbClr val="FFFFFF"/>
              </a:solidFill>
              <a:latin typeface="Arial"/>
              <a:cs typeface="Arial"/>
            </a:rPr>
            <a:t>Construção de nova Plataforma Digital para divulgação dos resultados  </a:t>
          </a:r>
          <a:endParaRPr lang="en-US" sz="1200" kern="1200" dirty="0">
            <a:solidFill>
              <a:srgbClr val="FFFFFF"/>
            </a:solidFill>
          </a:endParaRPr>
        </a:p>
      </dsp:txBody>
      <dsp:txXfrm>
        <a:off x="21046" y="783749"/>
        <a:ext cx="4241416" cy="4749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F8B21-2503-AB46-ADF6-1636CDCCB451}">
      <dsp:nvSpPr>
        <dsp:cNvPr id="0" name=""/>
        <dsp:cNvSpPr/>
      </dsp:nvSpPr>
      <dsp:spPr>
        <a:xfrm>
          <a:off x="4165" y="0"/>
          <a:ext cx="4261246" cy="611838"/>
        </a:xfrm>
        <a:prstGeom prst="roundRect">
          <a:avLst>
            <a:gd name="adj" fmla="val 10000"/>
          </a:avLst>
        </a:prstGeom>
        <a:solidFill>
          <a:srgbClr val="134A2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solidFill>
                <a:schemeClr val="bg1"/>
              </a:solidFill>
              <a:latin typeface="Arial"/>
              <a:cs typeface="Arial"/>
            </a:rPr>
            <a:t>Capacitação para peritos agrícolas e corretores</a:t>
          </a:r>
          <a:endParaRPr lang="pt-BR" sz="1400" b="1" kern="1200" baseline="0" dirty="0"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Arial"/>
            <a:ea typeface="+mn-ea"/>
            <a:cs typeface="Arial"/>
          </a:endParaRPr>
        </a:p>
      </dsp:txBody>
      <dsp:txXfrm>
        <a:off x="22085" y="17920"/>
        <a:ext cx="4225406" cy="575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5460F-368E-462D-9457-EF80ADA99A76}" type="datetimeFigureOut">
              <a:rPr lang="pt-BR" smtClean="0"/>
              <a:t>17/06/20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6038" y="940911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84DF1-2CE4-4BB4-8CFB-F0FEB0AF16B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5694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FA682-92DB-2447-A922-11B788D3CAA6}" type="datetimeFigureOut">
              <a:rPr lang="en-US" smtClean="0"/>
              <a:t>17/06/20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05350"/>
            <a:ext cx="544576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08981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10BF2-E74C-AF46-954D-935F31FD9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79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4063"/>
            <a:ext cx="6604000" cy="37147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112" y="4704850"/>
            <a:ext cx="5446977" cy="4457470"/>
          </a:xfrm>
          <a:noFill/>
        </p:spPr>
        <p:txBody>
          <a:bodyPr wrap="none" anchor="ctr"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39642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4063"/>
            <a:ext cx="6604000" cy="37147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112" y="4704850"/>
            <a:ext cx="5446977" cy="4457470"/>
          </a:xfrm>
          <a:noFill/>
        </p:spPr>
        <p:txBody>
          <a:bodyPr wrap="none" anchor="ctr"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779284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2475"/>
            <a:ext cx="6604000" cy="37163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112" y="4704850"/>
            <a:ext cx="5446977" cy="4457470"/>
          </a:xfrm>
          <a:noFill/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65361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2475"/>
            <a:ext cx="6604000" cy="37163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112" y="4704850"/>
            <a:ext cx="5446977" cy="4457470"/>
          </a:xfrm>
          <a:noFill/>
        </p:spPr>
        <p:txBody>
          <a:bodyPr wrap="none" anchor="ctr"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4083707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2475"/>
            <a:ext cx="6604000" cy="37163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112" y="4704850"/>
            <a:ext cx="5446977" cy="4457470"/>
          </a:xfrm>
          <a:noFill/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76694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2475"/>
            <a:ext cx="6604000" cy="37163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112" y="4704850"/>
            <a:ext cx="5446977" cy="4457470"/>
          </a:xfrm>
          <a:noFill/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8644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A11E-3AA8-4324-AC89-90E310F75201}" type="datetimeFigureOut">
              <a:rPr lang="pt-BR" smtClean="0"/>
              <a:t>17/06/20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69CE3-75B4-418B-A674-89C1FA1C9119}" type="slidenum">
              <a:rPr lang="pt-BR" smtClean="0"/>
              <a:t>‹#›</a:t>
            </a:fld>
            <a:endParaRPr lang="pt-BR"/>
          </a:p>
        </p:txBody>
      </p:sp>
      <p:pic>
        <p:nvPicPr>
          <p:cNvPr id="9" name="Picture 8" descr="capa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51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27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A11E-3AA8-4324-AC89-90E310F75201}" type="datetimeFigureOut">
              <a:rPr lang="pt-BR" smtClean="0"/>
              <a:t>17/06/20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69CE3-75B4-418B-A674-89C1FA1C911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5249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740B8EA-465D-A84D-9800-F2C6E82D35A0}" type="datetimeFigureOut">
              <a:rPr lang="pt-BR" smtClean="0"/>
              <a:t>17/06/20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E150B2FF-AC6D-E84F-97E9-96309836BC5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8801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A11E-3AA8-4324-AC89-90E310F75201}" type="datetimeFigureOut">
              <a:rPr lang="pt-BR" smtClean="0"/>
              <a:t>17/06/20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69CE3-75B4-418B-A674-89C1FA1C9119}" type="slidenum">
              <a:rPr lang="pt-BR" smtClean="0"/>
              <a:t>‹#›</a:t>
            </a:fld>
            <a:endParaRPr lang="pt-BR"/>
          </a:p>
        </p:txBody>
      </p:sp>
      <p:pic>
        <p:nvPicPr>
          <p:cNvPr id="9" name="Picture 8" descr="capa-01-01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80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A11E-3AA8-4324-AC89-90E310F75201}" type="datetimeFigureOut">
              <a:rPr lang="pt-BR" smtClean="0"/>
              <a:t>17/06/20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69CE3-75B4-418B-A674-89C1FA1C911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2876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A11E-3AA8-4324-AC89-90E310F75201}" type="datetimeFigureOut">
              <a:rPr lang="pt-BR" smtClean="0"/>
              <a:t>17/06/20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69CE3-75B4-418B-A674-89C1FA1C911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3911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A11E-3AA8-4324-AC89-90E310F75201}" type="datetimeFigureOut">
              <a:rPr lang="pt-BR" smtClean="0"/>
              <a:t>17/06/20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69CE3-75B4-418B-A674-89C1FA1C911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5832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A11E-3AA8-4324-AC89-90E310F75201}" type="datetimeFigureOut">
              <a:rPr lang="pt-BR" smtClean="0"/>
              <a:t>17/06/20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69CE3-75B4-418B-A674-89C1FA1C911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119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A11E-3AA8-4324-AC89-90E310F75201}" type="datetimeFigureOut">
              <a:rPr lang="pt-BR" smtClean="0"/>
              <a:t>17/06/20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69CE3-75B4-418B-A674-89C1FA1C911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8158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A11E-3AA8-4324-AC89-90E310F75201}" type="datetimeFigureOut">
              <a:rPr lang="pt-BR" smtClean="0"/>
              <a:t>17/06/20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69CE3-75B4-418B-A674-89C1FA1C911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5784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A11E-3AA8-4324-AC89-90E310F75201}" type="datetimeFigureOut">
              <a:rPr lang="pt-BR" smtClean="0"/>
              <a:t>17/06/20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69CE3-75B4-418B-A674-89C1FA1C911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9817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A11E-3AA8-4324-AC89-90E310F75201}" type="datetimeFigureOut">
              <a:rPr lang="pt-BR" smtClean="0"/>
              <a:t>17/06/20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69CE3-75B4-418B-A674-89C1FA1C9119}" type="slidenum">
              <a:rPr lang="pt-BR" smtClean="0"/>
              <a:t>‹#›</a:t>
            </a:fld>
            <a:endParaRPr lang="pt-BR"/>
          </a:p>
        </p:txBody>
      </p:sp>
      <p:pic>
        <p:nvPicPr>
          <p:cNvPr id="10" name="Picture 9" descr="miolo-02-02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4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20" Type="http://schemas.microsoft.com/office/2007/relationships/diagramDrawing" Target="../diagrams/drawing2.xml"/><Relationship Id="rId21" Type="http://schemas.openxmlformats.org/officeDocument/2006/relationships/diagramData" Target="../diagrams/data3.xml"/><Relationship Id="rId22" Type="http://schemas.openxmlformats.org/officeDocument/2006/relationships/diagramLayout" Target="../diagrams/layout3.xml"/><Relationship Id="rId23" Type="http://schemas.openxmlformats.org/officeDocument/2006/relationships/diagramQuickStyle" Target="../diagrams/quickStyle3.xml"/><Relationship Id="rId24" Type="http://schemas.openxmlformats.org/officeDocument/2006/relationships/diagramColors" Target="../diagrams/colors3.xml"/><Relationship Id="rId25" Type="http://schemas.microsoft.com/office/2007/relationships/diagramDrawing" Target="../diagrams/drawing3.xml"/><Relationship Id="rId26" Type="http://schemas.openxmlformats.org/officeDocument/2006/relationships/diagramData" Target="../diagrams/data4.xml"/><Relationship Id="rId27" Type="http://schemas.openxmlformats.org/officeDocument/2006/relationships/diagramLayout" Target="../diagrams/layout4.xml"/><Relationship Id="rId28" Type="http://schemas.openxmlformats.org/officeDocument/2006/relationships/diagramQuickStyle" Target="../diagrams/quickStyle4.xml"/><Relationship Id="rId29" Type="http://schemas.openxmlformats.org/officeDocument/2006/relationships/diagramColors" Target="../diagrams/colors4.xml"/><Relationship Id="rId30" Type="http://schemas.microsoft.com/office/2007/relationships/diagramDrawing" Target="../diagrams/drawing4.xml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svg"/><Relationship Id="rId14" Type="http://schemas.openxmlformats.org/officeDocument/2006/relationships/image" Target="../media/image20.png"/><Relationship Id="rId15" Type="http://schemas.openxmlformats.org/officeDocument/2006/relationships/image" Target="../media/image22.svg"/><Relationship Id="rId16" Type="http://schemas.openxmlformats.org/officeDocument/2006/relationships/diagramData" Target="../diagrams/data2.xml"/><Relationship Id="rId17" Type="http://schemas.openxmlformats.org/officeDocument/2006/relationships/diagramLayout" Target="../diagrams/layout2.xml"/><Relationship Id="rId18" Type="http://schemas.openxmlformats.org/officeDocument/2006/relationships/diagramQuickStyle" Target="../diagrams/quickStyle2.xml"/><Relationship Id="rId19" Type="http://schemas.openxmlformats.org/officeDocument/2006/relationships/diagramColors" Target="../diagrams/colors2.xml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987824" y="2931790"/>
            <a:ext cx="597666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pt-BR" altLang="pt-BR" sz="1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/>
              <a:cs typeface="Verdana"/>
            </a:endParaRPr>
          </a:p>
          <a:p>
            <a:pPr algn="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t-BR" altLang="pt-BR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/>
                <a:cs typeface="Verdana"/>
              </a:rPr>
              <a:t>Tereza Cristina</a:t>
            </a:r>
          </a:p>
          <a:p>
            <a:pPr algn="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t-BR" altLang="pt-BR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/>
                <a:cs typeface="Verdana"/>
              </a:rPr>
              <a:t>Ministra da </a:t>
            </a:r>
          </a:p>
          <a:p>
            <a:pPr algn="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t-BR" altLang="pt-BR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/>
                <a:cs typeface="Verdana"/>
              </a:rPr>
              <a:t>Agricultura, Pecuária e </a:t>
            </a:r>
          </a:p>
          <a:p>
            <a:pPr algn="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t-BR" altLang="pt-BR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/>
                <a:cs typeface="Verdana"/>
              </a:rPr>
              <a:t>Abastecimento</a:t>
            </a:r>
          </a:p>
          <a:p>
            <a:pPr algn="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pt-BR" altLang="pt-BR" sz="1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/>
              <a:cs typeface="Verdana"/>
            </a:endParaRPr>
          </a:p>
          <a:p>
            <a:pPr algn="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pt-BR" altLang="pt-BR" sz="1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/>
              <a:cs typeface="Verdana"/>
            </a:endParaRPr>
          </a:p>
          <a:p>
            <a:pPr algn="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t-BR" altLang="pt-BR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/>
                <a:cs typeface="Verdana"/>
              </a:rPr>
              <a:t>Eduardo Sampaio Marques</a:t>
            </a:r>
          </a:p>
          <a:p>
            <a:pPr algn="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t-BR" altLang="pt-BR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/>
                <a:cs typeface="Verdana"/>
              </a:rPr>
              <a:t>Secretário de Política Agrícola</a:t>
            </a:r>
            <a:endParaRPr lang="pt-BR" altLang="pt-BR" sz="1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23678"/>
            <a:ext cx="9144000" cy="369332"/>
          </a:xfrm>
          <a:prstGeom prst="rect">
            <a:avLst/>
          </a:prstGeom>
          <a:solidFill>
            <a:srgbClr val="EBF1DE">
              <a:alpha val="53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34A25"/>
                </a:solidFill>
              </a:rPr>
              <a:t>A RETOMADA DO INVESTIMENTO E A GARANTIA DE UM ABASTECIMENTO CONTÍNUO</a:t>
            </a:r>
          </a:p>
        </p:txBody>
      </p:sp>
    </p:spTree>
    <p:extLst>
      <p:ext uri="{BB962C8B-B14F-4D97-AF65-F5344CB8AC3E}">
        <p14:creationId xmlns:p14="http://schemas.microsoft.com/office/powerpoint/2010/main" val="146666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14415" y="246461"/>
            <a:ext cx="7598569" cy="1177245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endParaRPr lang="pt-BR" sz="2400" dirty="0">
              <a:solidFill>
                <a:srgbClr val="77933C"/>
              </a:solidFill>
              <a:latin typeface="Arial"/>
              <a:ea typeface="+mj-ea"/>
              <a:cs typeface="Arial"/>
            </a:endParaRPr>
          </a:p>
          <a:p>
            <a:pPr>
              <a:defRPr/>
            </a:pPr>
            <a:endParaRPr lang="pt-BR" sz="2400" dirty="0">
              <a:solidFill>
                <a:srgbClr val="77933C"/>
              </a:solidFill>
              <a:latin typeface="Arial"/>
              <a:ea typeface="+mj-ea"/>
              <a:cs typeface="Arial"/>
            </a:endParaRPr>
          </a:p>
          <a:p>
            <a:pPr>
              <a:defRPr/>
            </a:pPr>
            <a:endParaRPr lang="pt-BR" sz="2400" dirty="0">
              <a:solidFill>
                <a:srgbClr val="77933C"/>
              </a:solidFill>
              <a:latin typeface="Arial"/>
              <a:cs typeface="Arial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-92546"/>
            <a:ext cx="9144000" cy="761990"/>
          </a:xfrm>
        </p:spPr>
        <p:txBody>
          <a:bodyPr/>
          <a:lstStyle/>
          <a:p>
            <a:r>
              <a:rPr lang="pt-BR" sz="3000" b="1" dirty="0">
                <a:solidFill>
                  <a:srgbClr val="134A25"/>
                </a:solidFill>
                <a:latin typeface="Arial"/>
                <a:cs typeface="Arial"/>
              </a:rPr>
              <a:t>Programa de Seguro Rural</a:t>
            </a:r>
          </a:p>
        </p:txBody>
      </p:sp>
      <p:graphicFrame>
        <p:nvGraphicFramePr>
          <p:cNvPr id="14" name="Espaço Reservado para Conteú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0541451"/>
              </p:ext>
            </p:extLst>
          </p:nvPr>
        </p:nvGraphicFramePr>
        <p:xfrm>
          <a:off x="546868" y="2859782"/>
          <a:ext cx="8129589" cy="1440161"/>
        </p:xfrm>
        <a:graphic>
          <a:graphicData uri="http://schemas.openxmlformats.org/drawingml/2006/table">
            <a:tbl>
              <a:tblPr/>
              <a:tblGrid>
                <a:gridCol w="975710">
                  <a:extLst>
                    <a:ext uri="{9D8B030D-6E8A-4147-A177-3AD203B41FA5}">
                      <a16:colId xmlns:a16="http://schemas.microsoft.com/office/drawing/2014/main" xmlns="" val="71098759"/>
                    </a:ext>
                  </a:extLst>
                </a:gridCol>
                <a:gridCol w="1517832">
                  <a:extLst>
                    <a:ext uri="{9D8B030D-6E8A-4147-A177-3AD203B41FA5}">
                      <a16:colId xmlns:a16="http://schemas.microsoft.com/office/drawing/2014/main" xmlns="" val="1282832522"/>
                    </a:ext>
                  </a:extLst>
                </a:gridCol>
                <a:gridCol w="1749199">
                  <a:extLst>
                    <a:ext uri="{9D8B030D-6E8A-4147-A177-3AD203B41FA5}">
                      <a16:colId xmlns:a16="http://schemas.microsoft.com/office/drawing/2014/main" xmlns="" val="3660747275"/>
                    </a:ext>
                  </a:extLst>
                </a:gridCol>
                <a:gridCol w="2109088">
                  <a:extLst>
                    <a:ext uri="{9D8B030D-6E8A-4147-A177-3AD203B41FA5}">
                      <a16:colId xmlns:a16="http://schemas.microsoft.com/office/drawing/2014/main" xmlns="" val="1037424871"/>
                    </a:ext>
                  </a:extLst>
                </a:gridCol>
                <a:gridCol w="1777760">
                  <a:extLst>
                    <a:ext uri="{9D8B030D-6E8A-4147-A177-3AD203B41FA5}">
                      <a16:colId xmlns:a16="http://schemas.microsoft.com/office/drawing/2014/main" xmlns="" val="1976546274"/>
                    </a:ext>
                  </a:extLst>
                </a:gridCol>
              </a:tblGrid>
              <a:tr h="63326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Ano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A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Orçamento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A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Apólices</a:t>
                      </a:r>
                      <a:r>
                        <a:rPr lang="pt-BR" sz="1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Contratadas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A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900"/>
                        </a:lnSpc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Área Segurada (ha)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A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Valor Segurado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A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0986009"/>
                  </a:ext>
                </a:extLst>
              </a:tr>
              <a:tr h="388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0C314A"/>
                          </a:solidFill>
                          <a:effectLst/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0C314A"/>
                          </a:solidFill>
                          <a:effectLst/>
                          <a:latin typeface="Arial"/>
                          <a:cs typeface="Arial"/>
                        </a:rPr>
                        <a:t>R$ 955</a:t>
                      </a:r>
                      <a:r>
                        <a:rPr lang="pt-BR" sz="1300" b="1" i="0" u="none" strike="noStrike" baseline="0" dirty="0">
                          <a:solidFill>
                            <a:srgbClr val="0C314A"/>
                          </a:solidFill>
                          <a:effectLst/>
                          <a:latin typeface="Arial"/>
                          <a:cs typeface="Arial"/>
                        </a:rPr>
                        <a:t> milhões</a:t>
                      </a:r>
                      <a:endParaRPr lang="pt-BR" sz="1300" b="1" i="0" u="none" strike="noStrike" dirty="0">
                        <a:solidFill>
                          <a:srgbClr val="0C314A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0C314A"/>
                          </a:solidFill>
                          <a:effectLst/>
                          <a:latin typeface="Arial"/>
                          <a:cs typeface="Arial"/>
                        </a:rPr>
                        <a:t>220 mil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0C314A"/>
                          </a:solidFill>
                          <a:effectLst/>
                          <a:latin typeface="Arial"/>
                          <a:cs typeface="Arial"/>
                        </a:rPr>
                        <a:t>15 milhões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0C314A"/>
                          </a:solidFill>
                          <a:effectLst/>
                          <a:latin typeface="Arial"/>
                          <a:cs typeface="Arial"/>
                        </a:rPr>
                        <a:t>R$ 43 bilhões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67174705"/>
                  </a:ext>
                </a:extLst>
              </a:tr>
              <a:tr h="4187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2021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4A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R$ 1,3 bilhão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4A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298 mil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4A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21 milhões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4A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R$ 58 bilhões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4A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008905"/>
                  </a:ext>
                </a:extLst>
              </a:tr>
            </a:tbl>
          </a:graphicData>
        </a:graphic>
      </p:graphicFrame>
      <p:sp>
        <p:nvSpPr>
          <p:cNvPr id="16" name="Espaço Reservado para Conteúdo 2"/>
          <p:cNvSpPr txBox="1">
            <a:spLocks/>
          </p:cNvSpPr>
          <p:nvPr/>
        </p:nvSpPr>
        <p:spPr bwMode="auto">
          <a:xfrm>
            <a:off x="7092280" y="1299045"/>
            <a:ext cx="1906555" cy="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8E09"/>
              </a:buClr>
              <a:buFont typeface="Arial" panose="020B0604020202020204" pitchFamily="34" charset="0"/>
              <a:buChar char="•"/>
              <a:defRPr sz="32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b="1" dirty="0">
                <a:solidFill>
                  <a:srgbClr val="134A25"/>
                </a:solidFill>
                <a:latin typeface="Arial"/>
                <a:cs typeface="Arial"/>
              </a:rPr>
              <a:t>Apólices</a:t>
            </a:r>
          </a:p>
        </p:txBody>
      </p:sp>
      <p:sp>
        <p:nvSpPr>
          <p:cNvPr id="18" name="Seta para Baixo 17"/>
          <p:cNvSpPr/>
          <p:nvPr/>
        </p:nvSpPr>
        <p:spPr>
          <a:xfrm rot="10800000">
            <a:off x="6770757" y="1252268"/>
            <a:ext cx="258573" cy="363557"/>
          </a:xfrm>
          <a:prstGeom prst="downArrow">
            <a:avLst/>
          </a:prstGeom>
          <a:solidFill>
            <a:srgbClr val="254061"/>
          </a:solidFill>
          <a:ln>
            <a:noFill/>
          </a:ln>
          <a:effectLst>
            <a:outerShdw blurRad="520700" sx="116000" sy="116000" algn="ctr" rotWithShape="0">
              <a:srgbClr val="00B050">
                <a:alpha val="17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>
              <a:latin typeface="Arial"/>
              <a:cs typeface="Arial"/>
            </a:endParaRPr>
          </a:p>
        </p:txBody>
      </p:sp>
      <p:sp>
        <p:nvSpPr>
          <p:cNvPr id="19" name="Seta para Baixo 18"/>
          <p:cNvSpPr/>
          <p:nvPr/>
        </p:nvSpPr>
        <p:spPr>
          <a:xfrm rot="10800000">
            <a:off x="6770757" y="1720720"/>
            <a:ext cx="258573" cy="363557"/>
          </a:xfrm>
          <a:prstGeom prst="downArrow">
            <a:avLst/>
          </a:prstGeom>
          <a:solidFill>
            <a:srgbClr val="254061"/>
          </a:solidFill>
          <a:ln>
            <a:noFill/>
          </a:ln>
          <a:effectLst>
            <a:outerShdw blurRad="520700" sx="116000" sy="116000" algn="ctr" rotWithShape="0">
              <a:srgbClr val="00B050">
                <a:alpha val="17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>
              <a:latin typeface="Arial"/>
              <a:cs typeface="Arial"/>
            </a:endParaRPr>
          </a:p>
        </p:txBody>
      </p:sp>
      <p:sp>
        <p:nvSpPr>
          <p:cNvPr id="20" name="Seta para Baixo 19"/>
          <p:cNvSpPr/>
          <p:nvPr/>
        </p:nvSpPr>
        <p:spPr>
          <a:xfrm rot="10800000">
            <a:off x="6770757" y="2189173"/>
            <a:ext cx="258573" cy="363557"/>
          </a:xfrm>
          <a:prstGeom prst="downArrow">
            <a:avLst/>
          </a:prstGeom>
          <a:solidFill>
            <a:srgbClr val="254061"/>
          </a:solidFill>
          <a:ln>
            <a:noFill/>
          </a:ln>
          <a:effectLst>
            <a:outerShdw blurRad="520700" sx="116000" sy="116000" algn="ctr" rotWithShape="0">
              <a:srgbClr val="00B050">
                <a:alpha val="17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>
              <a:latin typeface="Arial"/>
              <a:cs typeface="Arial"/>
            </a:endParaRPr>
          </a:p>
        </p:txBody>
      </p:sp>
      <p:sp>
        <p:nvSpPr>
          <p:cNvPr id="22" name="Espaço Reservado para Conteúdo 2"/>
          <p:cNvSpPr txBox="1">
            <a:spLocks/>
          </p:cNvSpPr>
          <p:nvPr/>
        </p:nvSpPr>
        <p:spPr bwMode="auto">
          <a:xfrm>
            <a:off x="7102077" y="2235951"/>
            <a:ext cx="1423283" cy="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8E09"/>
              </a:buClr>
              <a:buFont typeface="Arial" panose="020B0604020202020204" pitchFamily="34" charset="0"/>
              <a:buChar char="•"/>
              <a:defRPr sz="32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b="1" dirty="0">
                <a:solidFill>
                  <a:srgbClr val="134A25"/>
                </a:solidFill>
                <a:latin typeface="Arial"/>
                <a:cs typeface="Arial"/>
              </a:rPr>
              <a:t>Valor</a:t>
            </a:r>
            <a:endParaRPr lang="pt-BR" sz="2000" dirty="0">
              <a:solidFill>
                <a:srgbClr val="134A25"/>
              </a:solidFill>
              <a:latin typeface="Arial"/>
              <a:cs typeface="Arial"/>
            </a:endParaRPr>
          </a:p>
        </p:txBody>
      </p:sp>
      <p:sp>
        <p:nvSpPr>
          <p:cNvPr id="23" name="Espaço Reservado para Conteúdo 2"/>
          <p:cNvSpPr txBox="1">
            <a:spLocks/>
          </p:cNvSpPr>
          <p:nvPr/>
        </p:nvSpPr>
        <p:spPr bwMode="auto">
          <a:xfrm>
            <a:off x="7092280" y="1767498"/>
            <a:ext cx="1258483" cy="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8E09"/>
              </a:buClr>
              <a:buFont typeface="Arial" panose="020B0604020202020204" pitchFamily="34" charset="0"/>
              <a:buChar char="•"/>
              <a:defRPr sz="32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b="1" dirty="0">
                <a:solidFill>
                  <a:srgbClr val="134A25"/>
                </a:solidFill>
                <a:latin typeface="Arial"/>
                <a:cs typeface="Arial"/>
              </a:rPr>
              <a:t>Área</a:t>
            </a:r>
          </a:p>
        </p:txBody>
      </p:sp>
      <p:sp>
        <p:nvSpPr>
          <p:cNvPr id="26" name="Espaço Reservado para Conteúdo 2"/>
          <p:cNvSpPr txBox="1">
            <a:spLocks/>
          </p:cNvSpPr>
          <p:nvPr/>
        </p:nvSpPr>
        <p:spPr bwMode="auto">
          <a:xfrm>
            <a:off x="539552" y="4270050"/>
            <a:ext cx="2820050" cy="38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8E09"/>
              </a:buClr>
              <a:buFont typeface="Arial" panose="020B0604020202020204" pitchFamily="34" charset="0"/>
              <a:buChar char="•"/>
              <a:defRPr sz="32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800" dirty="0">
                <a:solidFill>
                  <a:srgbClr val="303030"/>
                </a:solidFill>
                <a:latin typeface="Arial"/>
                <a:cs typeface="Arial"/>
              </a:rPr>
              <a:t>Estimativas 2020 e 2021</a:t>
            </a:r>
          </a:p>
          <a:p>
            <a:pPr marL="0" indent="0">
              <a:buNone/>
            </a:pPr>
            <a:r>
              <a:rPr lang="pt-BR" sz="800" dirty="0">
                <a:solidFill>
                  <a:srgbClr val="303030"/>
                </a:solidFill>
                <a:latin typeface="Arial"/>
                <a:cs typeface="Arial"/>
              </a:rPr>
              <a:t>*Fonte: simulações do DEGER/SPA-MAPA  </a:t>
            </a:r>
          </a:p>
        </p:txBody>
      </p:sp>
      <p:sp>
        <p:nvSpPr>
          <p:cNvPr id="21" name="Título 3"/>
          <p:cNvSpPr txBox="1">
            <a:spLocks/>
          </p:cNvSpPr>
          <p:nvPr/>
        </p:nvSpPr>
        <p:spPr bwMode="auto">
          <a:xfrm>
            <a:off x="2987824" y="374263"/>
            <a:ext cx="2843270" cy="142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7933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77933C"/>
                </a:solidFill>
                <a:latin typeface="Calibri" panose="020F050202020403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77933C"/>
                </a:solidFill>
                <a:latin typeface="Calibri" panose="020F050202020403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77933C"/>
                </a:solidFill>
                <a:latin typeface="Calibri" panose="020F050202020403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77933C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7933C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7933C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7933C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7933C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sz="41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R$ 1,3 Bi</a:t>
            </a:r>
          </a:p>
          <a:p>
            <a:r>
              <a:rPr lang="pt-BR" sz="1400" b="1" dirty="0">
                <a:solidFill>
                  <a:srgbClr val="134A25"/>
                </a:solidFill>
                <a:latin typeface="Arial"/>
                <a:cs typeface="Arial"/>
              </a:rPr>
              <a:t>(valor recorde do PSR)</a:t>
            </a:r>
          </a:p>
        </p:txBody>
      </p:sp>
      <p:sp>
        <p:nvSpPr>
          <p:cNvPr id="24" name="Seta para Baixo 19"/>
          <p:cNvSpPr/>
          <p:nvPr/>
        </p:nvSpPr>
        <p:spPr>
          <a:xfrm rot="10800000">
            <a:off x="1187624" y="1491630"/>
            <a:ext cx="819429" cy="1152128"/>
          </a:xfrm>
          <a:prstGeom prst="downArrow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pt-BR" sz="20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 bwMode="auto">
          <a:xfrm>
            <a:off x="539552" y="1851670"/>
            <a:ext cx="2296941" cy="556382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8E09"/>
              </a:buClr>
              <a:buFont typeface="Arial" panose="020B0604020202020204" pitchFamily="34" charset="0"/>
              <a:buChar char="•"/>
              <a:defRPr sz="32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000" b="1" dirty="0">
                <a:solidFill>
                  <a:srgbClr val="134A25"/>
                </a:solidFill>
                <a:effectLst>
                  <a:outerShdw blurRad="38100" sx="102000" sy="102000" algn="ctr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  <a:t>Orçamento</a:t>
            </a:r>
            <a:endParaRPr lang="pt-BR" dirty="0">
              <a:solidFill>
                <a:srgbClr val="134A25"/>
              </a:solidFill>
              <a:effectLst>
                <a:outerShdw blurRad="38100" sx="102000" sy="102000" algn="ctr" rotWithShape="0">
                  <a:prstClr val="black">
                    <a:alpha val="30000"/>
                  </a:prst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371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14413" y="246460"/>
            <a:ext cx="7598569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pt-BR" sz="2400" dirty="0">
              <a:solidFill>
                <a:srgbClr val="77933C"/>
              </a:solidFill>
              <a:latin typeface="Arial"/>
              <a:ea typeface="+mj-ea"/>
              <a:cs typeface="Arial"/>
            </a:endParaRPr>
          </a:p>
          <a:p>
            <a:pPr>
              <a:defRPr/>
            </a:pPr>
            <a:endParaRPr lang="pt-BR" sz="2400" dirty="0">
              <a:solidFill>
                <a:srgbClr val="77933C"/>
              </a:solidFill>
              <a:latin typeface="Arial"/>
              <a:ea typeface="+mj-ea"/>
              <a:cs typeface="Arial"/>
            </a:endParaRPr>
          </a:p>
          <a:p>
            <a:pPr>
              <a:defRPr/>
            </a:pPr>
            <a:endParaRPr lang="pt-BR" sz="2400" dirty="0">
              <a:solidFill>
                <a:srgbClr val="77933C"/>
              </a:solidFill>
              <a:latin typeface="Arial"/>
              <a:cs typeface="Arial"/>
            </a:endParaRPr>
          </a:p>
        </p:txBody>
      </p:sp>
      <p:pic>
        <p:nvPicPr>
          <p:cNvPr id="8" name="Picture 7" descr="celula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67494"/>
            <a:ext cx="5184576" cy="5184576"/>
          </a:xfrm>
          <a:prstGeom prst="rect">
            <a:avLst/>
          </a:prstGeom>
        </p:spPr>
      </p:pic>
      <p:sp>
        <p:nvSpPr>
          <p:cNvPr id="10" name="Título 3"/>
          <p:cNvSpPr>
            <a:spLocks noGrp="1"/>
          </p:cNvSpPr>
          <p:nvPr>
            <p:ph type="title"/>
          </p:nvPr>
        </p:nvSpPr>
        <p:spPr>
          <a:xfrm>
            <a:off x="-612576" y="18979"/>
            <a:ext cx="9144000" cy="761990"/>
          </a:xfrm>
        </p:spPr>
        <p:txBody>
          <a:bodyPr/>
          <a:lstStyle/>
          <a:p>
            <a:r>
              <a:rPr lang="pt-BR" sz="3000" b="1" dirty="0">
                <a:solidFill>
                  <a:srgbClr val="134A2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Programa de Seguro Rural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F403C09-564E-47F0-B82F-49C32E9F9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23" y="3191459"/>
            <a:ext cx="1292433" cy="1289202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79712" y="843558"/>
            <a:ext cx="4104456" cy="792088"/>
          </a:xfrm>
          <a:solidFill>
            <a:srgbClr val="D7882F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1800" b="1" dirty="0">
                <a:solidFill>
                  <a:schemeClr val="bg1"/>
                </a:solidFill>
                <a:latin typeface="Arial"/>
                <a:cs typeface="Arial"/>
              </a:rPr>
              <a:t>Aplicativo do PSR</a:t>
            </a:r>
          </a:p>
          <a:p>
            <a:pPr marL="0" indent="0" algn="ctr">
              <a:buNone/>
            </a:pPr>
            <a:r>
              <a:rPr lang="pt-BR" sz="1800" b="1" dirty="0">
                <a:solidFill>
                  <a:schemeClr val="bg1"/>
                </a:solidFill>
                <a:latin typeface="Arial"/>
                <a:cs typeface="Arial"/>
              </a:rPr>
              <a:t>Ferramenta consultiva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39840701"/>
              </p:ext>
            </p:extLst>
          </p:nvPr>
        </p:nvGraphicFramePr>
        <p:xfrm>
          <a:off x="1103673" y="1923678"/>
          <a:ext cx="583601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0306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14413" y="246460"/>
            <a:ext cx="7598569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pt-BR" sz="1400" dirty="0">
              <a:solidFill>
                <a:srgbClr val="77933C"/>
              </a:solidFill>
              <a:latin typeface="Arial"/>
              <a:ea typeface="+mj-ea"/>
              <a:cs typeface="Arial"/>
            </a:endParaRPr>
          </a:p>
          <a:p>
            <a:pPr>
              <a:defRPr/>
            </a:pPr>
            <a:endParaRPr lang="pt-BR" sz="1400" dirty="0">
              <a:solidFill>
                <a:srgbClr val="77933C"/>
              </a:solidFill>
              <a:latin typeface="Arial"/>
              <a:ea typeface="+mj-ea"/>
              <a:cs typeface="Arial"/>
            </a:endParaRPr>
          </a:p>
          <a:p>
            <a:pPr>
              <a:defRPr/>
            </a:pPr>
            <a:endParaRPr lang="pt-BR" sz="1400" dirty="0">
              <a:solidFill>
                <a:srgbClr val="77933C"/>
              </a:solidFill>
              <a:latin typeface="Arial"/>
              <a:cs typeface="Arial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771550"/>
            <a:ext cx="3752723" cy="371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600" b="1" dirty="0">
                <a:solidFill>
                  <a:srgbClr val="134A25"/>
                </a:solidFill>
                <a:latin typeface="Arial"/>
                <a:cs typeface="Arial"/>
              </a:rPr>
              <a:t>Qualificação dos serviços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4572000" y="970030"/>
            <a:ext cx="3752723" cy="47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8E09"/>
              </a:buClr>
              <a:buFont typeface="Arial" panose="020B0604020202020204" pitchFamily="34" charset="0"/>
              <a:buChar char="•"/>
              <a:defRPr sz="32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 b="1" dirty="0">
                <a:solidFill>
                  <a:srgbClr val="0A3F19"/>
                </a:solidFill>
                <a:latin typeface="Arial"/>
                <a:cs typeface="Arial"/>
              </a:rPr>
              <a:t>Monitor do Seguro Rural</a:t>
            </a:r>
          </a:p>
        </p:txBody>
      </p:sp>
      <p:sp>
        <p:nvSpPr>
          <p:cNvPr id="10" name="Título 3"/>
          <p:cNvSpPr>
            <a:spLocks noGrp="1"/>
          </p:cNvSpPr>
          <p:nvPr>
            <p:ph type="title"/>
          </p:nvPr>
        </p:nvSpPr>
        <p:spPr>
          <a:xfrm>
            <a:off x="0" y="-24655"/>
            <a:ext cx="9144000" cy="761990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0A3F19"/>
                </a:solidFill>
                <a:latin typeface="Arial"/>
                <a:cs typeface="Arial"/>
              </a:rPr>
              <a:t>Programa de Seguro Rural</a:t>
            </a:r>
          </a:p>
        </p:txBody>
      </p:sp>
      <p:grpSp>
        <p:nvGrpSpPr>
          <p:cNvPr id="45" name="Agrupar 44">
            <a:extLst>
              <a:ext uri="{FF2B5EF4-FFF2-40B4-BE49-F238E27FC236}">
                <a16:creationId xmlns:a16="http://schemas.microsoft.com/office/drawing/2014/main" xmlns="" id="{6A6FB29E-12F9-47D0-8B55-EFE904A435E9}"/>
              </a:ext>
            </a:extLst>
          </p:cNvPr>
          <p:cNvGrpSpPr>
            <a:grpSpLocks/>
          </p:cNvGrpSpPr>
          <p:nvPr/>
        </p:nvGrpSpPr>
        <p:grpSpPr>
          <a:xfrm>
            <a:off x="1907704" y="3507854"/>
            <a:ext cx="5144718" cy="1073965"/>
            <a:chOff x="474880" y="4082989"/>
            <a:chExt cx="10471347" cy="2654427"/>
          </a:xfrm>
        </p:grpSpPr>
        <p:pic>
          <p:nvPicPr>
            <p:cNvPr id="48" name="Imagem 47">
              <a:extLst>
                <a:ext uri="{FF2B5EF4-FFF2-40B4-BE49-F238E27FC236}">
                  <a16:creationId xmlns:a16="http://schemas.microsoft.com/office/drawing/2014/main" xmlns="" id="{E782668C-CC8C-48D9-A2BF-64048D51A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6734" y="4183713"/>
              <a:ext cx="1828702" cy="1828702"/>
            </a:xfrm>
            <a:prstGeom prst="rect">
              <a:avLst/>
            </a:prstGeom>
          </p:spPr>
        </p:pic>
        <p:grpSp>
          <p:nvGrpSpPr>
            <p:cNvPr id="49" name="Agrupar 48">
              <a:extLst>
                <a:ext uri="{FF2B5EF4-FFF2-40B4-BE49-F238E27FC236}">
                  <a16:creationId xmlns:a16="http://schemas.microsoft.com/office/drawing/2014/main" xmlns="" id="{7D11FAFB-13F1-4F8F-8D1C-AD26898AED57}"/>
                </a:ext>
              </a:extLst>
            </p:cNvPr>
            <p:cNvGrpSpPr/>
            <p:nvPr/>
          </p:nvGrpSpPr>
          <p:grpSpPr>
            <a:xfrm>
              <a:off x="474880" y="4552106"/>
              <a:ext cx="2314232" cy="1455154"/>
              <a:chOff x="268244" y="2609150"/>
              <a:chExt cx="2314232" cy="1455154"/>
            </a:xfrm>
          </p:grpSpPr>
          <p:pic>
            <p:nvPicPr>
              <p:cNvPr id="89" name="Imagem 88">
                <a:extLst>
                  <a:ext uri="{FF2B5EF4-FFF2-40B4-BE49-F238E27FC236}">
                    <a16:creationId xmlns:a16="http://schemas.microsoft.com/office/drawing/2014/main" xmlns="" id="{D0A428D2-5DF6-49B5-B18E-C69C5CFDF4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ECEFF1"/>
                  </a:clrFrom>
                  <a:clrTo>
                    <a:srgbClr val="ECEFF1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9047" y="2609150"/>
                <a:ext cx="852626" cy="852626"/>
              </a:xfrm>
              <a:prstGeom prst="rect">
                <a:avLst/>
              </a:prstGeom>
            </p:spPr>
          </p:pic>
          <p:sp>
            <p:nvSpPr>
              <p:cNvPr id="90" name="Espaço Reservado para Conteúdo 2">
                <a:extLst>
                  <a:ext uri="{FF2B5EF4-FFF2-40B4-BE49-F238E27FC236}">
                    <a16:creationId xmlns:a16="http://schemas.microsoft.com/office/drawing/2014/main" xmlns="" id="{9DCA0F04-7792-42B5-98DB-F82F623C542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68244" y="3410041"/>
                <a:ext cx="2314232" cy="654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48E09"/>
                  </a:buClr>
                  <a:buFont typeface="Arial" panose="020B0604020202020204" pitchFamily="34" charset="0"/>
                  <a:buChar char="•"/>
                  <a:defRPr sz="3200" kern="1200">
                    <a:solidFill>
                      <a:srgbClr val="686868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FB26C"/>
                  </a:buClr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FB26C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FB26C"/>
                  </a:buClr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FB26C"/>
                  </a:buClr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pt-BR" sz="1300" b="1" dirty="0">
                    <a:solidFill>
                      <a:srgbClr val="0A3F19"/>
                    </a:solidFill>
                    <a:latin typeface="Arial"/>
                    <a:cs typeface="Arial"/>
                  </a:rPr>
                  <a:t>Seguradora</a:t>
                </a:r>
              </a:p>
              <a:p>
                <a:pPr algn="ctr"/>
                <a:endParaRPr lang="pt-BR" sz="1300" dirty="0">
                  <a:solidFill>
                    <a:srgbClr val="0A3F19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87" name="CaixaDeTexto 86">
              <a:extLst>
                <a:ext uri="{FF2B5EF4-FFF2-40B4-BE49-F238E27FC236}">
                  <a16:creationId xmlns:a16="http://schemas.microsoft.com/office/drawing/2014/main" xmlns="" id="{413E8E27-F547-4F38-80EA-F6FAB330762C}"/>
                </a:ext>
              </a:extLst>
            </p:cNvPr>
            <p:cNvSpPr txBox="1"/>
            <p:nvPr/>
          </p:nvSpPr>
          <p:spPr>
            <a:xfrm>
              <a:off x="1252458" y="6060155"/>
              <a:ext cx="7986019" cy="677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b="1" kern="1300" spc="120" dirty="0">
                  <a:solidFill>
                    <a:srgbClr val="0A3F19"/>
                  </a:solidFill>
                  <a:latin typeface="Arial"/>
                  <a:cs typeface="Arial"/>
                </a:rPr>
                <a:t> </a:t>
              </a:r>
              <a:r>
                <a:rPr lang="pt-BR" sz="1300" b="1" kern="1300" spc="120" dirty="0" err="1">
                  <a:solidFill>
                    <a:srgbClr val="0A3F19"/>
                  </a:solidFill>
                  <a:latin typeface="Arial"/>
                  <a:cs typeface="Arial"/>
                </a:rPr>
                <a:t>F</a:t>
              </a:r>
              <a:r>
                <a:rPr lang="pt-BR" sz="1300" b="1" kern="1300" spc="120" dirty="0">
                  <a:solidFill>
                    <a:srgbClr val="0A3F19"/>
                  </a:solidFill>
                  <a:latin typeface="Arial"/>
                  <a:cs typeface="Arial"/>
                </a:rPr>
                <a:t> O C O   N A   </a:t>
              </a:r>
              <a:r>
                <a:rPr lang="pt-BR" sz="1300" b="1" kern="1300" spc="120" dirty="0" err="1">
                  <a:solidFill>
                    <a:srgbClr val="0A3F19"/>
                  </a:solidFill>
                  <a:latin typeface="Arial"/>
                  <a:cs typeface="Arial"/>
                </a:rPr>
                <a:t>Q</a:t>
              </a:r>
              <a:r>
                <a:rPr lang="pt-BR" sz="1300" b="1" kern="1300" spc="120" dirty="0">
                  <a:solidFill>
                    <a:srgbClr val="0A3F19"/>
                  </a:solidFill>
                  <a:latin typeface="Arial"/>
                  <a:cs typeface="Arial"/>
                </a:rPr>
                <a:t> </a:t>
              </a:r>
              <a:r>
                <a:rPr lang="pt-BR" sz="1300" b="1" kern="1300" spc="120" dirty="0" err="1">
                  <a:solidFill>
                    <a:srgbClr val="0A3F19"/>
                  </a:solidFill>
                  <a:latin typeface="Arial"/>
                  <a:cs typeface="Arial"/>
                </a:rPr>
                <a:t>U</a:t>
              </a:r>
              <a:r>
                <a:rPr lang="pt-BR" sz="1300" b="1" kern="1300" spc="120" dirty="0">
                  <a:solidFill>
                    <a:srgbClr val="0A3F19"/>
                  </a:solidFill>
                  <a:latin typeface="Arial"/>
                  <a:cs typeface="Arial"/>
                </a:rPr>
                <a:t> A L </a:t>
              </a:r>
              <a:r>
                <a:rPr lang="pt-BR" sz="1300" b="1" kern="1300" spc="120" dirty="0" err="1">
                  <a:solidFill>
                    <a:srgbClr val="0A3F19"/>
                  </a:solidFill>
                  <a:latin typeface="Arial"/>
                  <a:cs typeface="Arial"/>
                </a:rPr>
                <a:t>I</a:t>
              </a:r>
              <a:r>
                <a:rPr lang="pt-BR" sz="1300" b="1" kern="1300" spc="120" dirty="0">
                  <a:solidFill>
                    <a:srgbClr val="0A3F19"/>
                  </a:solidFill>
                  <a:latin typeface="Arial"/>
                  <a:cs typeface="Arial"/>
                </a:rPr>
                <a:t> </a:t>
              </a:r>
              <a:r>
                <a:rPr lang="pt-BR" sz="1300" b="1" kern="1300" spc="120" dirty="0" err="1">
                  <a:solidFill>
                    <a:srgbClr val="0A3F19"/>
                  </a:solidFill>
                  <a:latin typeface="Arial"/>
                  <a:cs typeface="Arial"/>
                </a:rPr>
                <a:t>D</a:t>
              </a:r>
              <a:r>
                <a:rPr lang="pt-BR" sz="1300" b="1" kern="1300" spc="120" dirty="0">
                  <a:solidFill>
                    <a:srgbClr val="0A3F19"/>
                  </a:solidFill>
                  <a:latin typeface="Arial"/>
                  <a:cs typeface="Arial"/>
                </a:rPr>
                <a:t> A </a:t>
              </a:r>
              <a:r>
                <a:rPr lang="pt-BR" sz="1300" b="1" kern="1300" spc="120" dirty="0" err="1">
                  <a:solidFill>
                    <a:srgbClr val="0A3F19"/>
                  </a:solidFill>
                  <a:latin typeface="Arial"/>
                  <a:cs typeface="Arial"/>
                </a:rPr>
                <a:t>D</a:t>
              </a:r>
              <a:r>
                <a:rPr lang="pt-BR" sz="1300" b="1" kern="1300" spc="120" dirty="0">
                  <a:solidFill>
                    <a:srgbClr val="0A3F19"/>
                  </a:solidFill>
                  <a:latin typeface="Arial"/>
                  <a:cs typeface="Arial"/>
                </a:rPr>
                <a:t> E</a:t>
              </a:r>
            </a:p>
          </p:txBody>
        </p:sp>
        <p:grpSp>
          <p:nvGrpSpPr>
            <p:cNvPr id="56" name="Agrupar 55">
              <a:extLst>
                <a:ext uri="{FF2B5EF4-FFF2-40B4-BE49-F238E27FC236}">
                  <a16:creationId xmlns:a16="http://schemas.microsoft.com/office/drawing/2014/main" xmlns="" id="{455C85DB-FB1B-4025-8ED8-94E2AC97CC60}"/>
                </a:ext>
              </a:extLst>
            </p:cNvPr>
            <p:cNvGrpSpPr/>
            <p:nvPr/>
          </p:nvGrpSpPr>
          <p:grpSpPr>
            <a:xfrm>
              <a:off x="8702023" y="4082989"/>
              <a:ext cx="2244204" cy="2134840"/>
              <a:chOff x="8683310" y="3947694"/>
              <a:chExt cx="2244204" cy="2134840"/>
            </a:xfrm>
          </p:grpSpPr>
          <p:sp>
            <p:nvSpPr>
              <p:cNvPr id="76" name="Espaço Reservado para Conteúdo 2">
                <a:extLst>
                  <a:ext uri="{FF2B5EF4-FFF2-40B4-BE49-F238E27FC236}">
                    <a16:creationId xmlns:a16="http://schemas.microsoft.com/office/drawing/2014/main" xmlns="" id="{B60D079D-398F-41B1-8E04-F7803267148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683310" y="5173338"/>
                <a:ext cx="2244204" cy="909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48E09"/>
                  </a:buClr>
                  <a:buFont typeface="Arial" panose="020B0604020202020204" pitchFamily="34" charset="0"/>
                  <a:buChar char="•"/>
                  <a:defRPr sz="3200" kern="1200">
                    <a:solidFill>
                      <a:srgbClr val="686868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FB26C"/>
                  </a:buClr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FB26C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FB26C"/>
                  </a:buClr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FB26C"/>
                  </a:buClr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ts val="1100"/>
                  </a:lnSpc>
                  <a:spcBef>
                    <a:spcPts val="600"/>
                  </a:spcBef>
                  <a:buNone/>
                </a:pPr>
                <a:r>
                  <a:rPr lang="pt-BR" sz="1300" b="1" dirty="0">
                    <a:solidFill>
                      <a:srgbClr val="0A3F19"/>
                    </a:solidFill>
                    <a:latin typeface="Arial"/>
                    <a:cs typeface="Arial"/>
                  </a:rPr>
                  <a:t>Produtos </a:t>
                </a:r>
              </a:p>
              <a:p>
                <a:pPr marL="0" indent="0" algn="ctr">
                  <a:lnSpc>
                    <a:spcPts val="1100"/>
                  </a:lnSpc>
                  <a:spcBef>
                    <a:spcPts val="600"/>
                  </a:spcBef>
                  <a:buNone/>
                </a:pPr>
                <a:r>
                  <a:rPr lang="pt-BR" sz="1300" b="1" dirty="0">
                    <a:solidFill>
                      <a:srgbClr val="0A3F19"/>
                    </a:solidFill>
                    <a:latin typeface="Arial"/>
                    <a:cs typeface="Arial"/>
                  </a:rPr>
                  <a:t>de</a:t>
                </a:r>
              </a:p>
              <a:p>
                <a:pPr marL="0" indent="0" algn="ctr">
                  <a:lnSpc>
                    <a:spcPts val="1100"/>
                  </a:lnSpc>
                  <a:spcBef>
                    <a:spcPts val="600"/>
                  </a:spcBef>
                  <a:buNone/>
                </a:pPr>
                <a:r>
                  <a:rPr lang="pt-BR" sz="1300" b="1" dirty="0">
                    <a:solidFill>
                      <a:srgbClr val="0A3F19"/>
                    </a:solidFill>
                    <a:latin typeface="Arial"/>
                    <a:cs typeface="Arial"/>
                  </a:rPr>
                  <a:t>seguro</a:t>
                </a:r>
              </a:p>
              <a:p>
                <a:pPr algn="ctr">
                  <a:lnSpc>
                    <a:spcPts val="1100"/>
                  </a:lnSpc>
                  <a:spcBef>
                    <a:spcPts val="600"/>
                  </a:spcBef>
                </a:pPr>
                <a:endParaRPr lang="pt-BR" sz="1300" dirty="0">
                  <a:solidFill>
                    <a:srgbClr val="0A3F19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77" name="Agrupar 76">
                <a:extLst>
                  <a:ext uri="{FF2B5EF4-FFF2-40B4-BE49-F238E27FC236}">
                    <a16:creationId xmlns:a16="http://schemas.microsoft.com/office/drawing/2014/main" xmlns="" id="{54B1D377-683A-4874-8267-1C5719B5DFE9}"/>
                  </a:ext>
                </a:extLst>
              </p:cNvPr>
              <p:cNvGrpSpPr/>
              <p:nvPr/>
            </p:nvGrpSpPr>
            <p:grpSpPr>
              <a:xfrm>
                <a:off x="8753363" y="3947694"/>
                <a:ext cx="1987838" cy="1061081"/>
                <a:chOff x="8116402" y="1434786"/>
                <a:chExt cx="3038029" cy="1621658"/>
              </a:xfrm>
            </p:grpSpPr>
            <p:pic>
              <p:nvPicPr>
                <p:cNvPr id="78" name="Imagem 77">
                  <a:extLst>
                    <a:ext uri="{FF2B5EF4-FFF2-40B4-BE49-F238E27FC236}">
                      <a16:creationId xmlns:a16="http://schemas.microsoft.com/office/drawing/2014/main" xmlns="" id="{55091E47-817A-4F7E-A230-1F1DD76FC8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16402" y="1495609"/>
                  <a:ext cx="749612" cy="749612"/>
                </a:xfrm>
                <a:prstGeom prst="rect">
                  <a:avLst/>
                </a:prstGeom>
              </p:spPr>
            </p:pic>
            <p:pic>
              <p:nvPicPr>
                <p:cNvPr id="79" name="Imagem 78">
                  <a:extLst>
                    <a:ext uri="{FF2B5EF4-FFF2-40B4-BE49-F238E27FC236}">
                      <a16:creationId xmlns:a16="http://schemas.microsoft.com/office/drawing/2014/main" xmlns="" id="{D62F515E-65CB-4295-B38E-34DE000C4E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9984" y="2369683"/>
                  <a:ext cx="562449" cy="562449"/>
                </a:xfrm>
                <a:prstGeom prst="rect">
                  <a:avLst/>
                </a:prstGeom>
              </p:spPr>
            </p:pic>
            <p:pic>
              <p:nvPicPr>
                <p:cNvPr id="80" name="Imagem 79">
                  <a:extLst>
                    <a:ext uri="{FF2B5EF4-FFF2-40B4-BE49-F238E27FC236}">
                      <a16:creationId xmlns:a16="http://schemas.microsoft.com/office/drawing/2014/main" xmlns="" id="{32736C69-18C6-401D-8D6D-0E043CCA4E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21309" y="1613476"/>
                  <a:ext cx="513878" cy="513878"/>
                </a:xfrm>
                <a:prstGeom prst="rect">
                  <a:avLst/>
                </a:prstGeom>
              </p:spPr>
            </p:pic>
            <p:pic>
              <p:nvPicPr>
                <p:cNvPr id="81" name="Imagem 80">
                  <a:extLst>
                    <a:ext uri="{FF2B5EF4-FFF2-40B4-BE49-F238E27FC236}">
                      <a16:creationId xmlns:a16="http://schemas.microsoft.com/office/drawing/2014/main" xmlns="" id="{838FBFB5-46BF-40D8-8A3C-C13811B901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72712" y="2245371"/>
                  <a:ext cx="811073" cy="811073"/>
                </a:xfrm>
                <a:prstGeom prst="rect">
                  <a:avLst/>
                </a:prstGeom>
              </p:spPr>
            </p:pic>
            <p:pic>
              <p:nvPicPr>
                <p:cNvPr id="82" name="Imagem 81" descr="Uma imagem contendo edifício, ponte&#10;&#10;Descrição gerada automaticamente">
                  <a:extLst>
                    <a:ext uri="{FF2B5EF4-FFF2-40B4-BE49-F238E27FC236}">
                      <a16:creationId xmlns:a16="http://schemas.microsoft.com/office/drawing/2014/main" xmlns="" id="{B5206E19-9B5F-4D13-BAD1-2579EF3A1A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499536" y="2311888"/>
                  <a:ext cx="678039" cy="678039"/>
                </a:xfrm>
                <a:prstGeom prst="rect">
                  <a:avLst/>
                </a:prstGeom>
              </p:spPr>
            </p:pic>
            <p:pic>
              <p:nvPicPr>
                <p:cNvPr id="83" name="Imagem 82" descr="Uma imagem contendo circuito&#10;&#10;Descrição gerada automaticamente">
                  <a:extLst>
                    <a:ext uri="{FF2B5EF4-FFF2-40B4-BE49-F238E27FC236}">
                      <a16:creationId xmlns:a16="http://schemas.microsoft.com/office/drawing/2014/main" xmlns="" id="{1CFFBE3B-3614-495C-91A4-F4D56AC98E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490483" y="1522343"/>
                  <a:ext cx="696144" cy="696144"/>
                </a:xfrm>
                <a:prstGeom prst="rect">
                  <a:avLst/>
                </a:prstGeom>
              </p:spPr>
            </p:pic>
            <p:pic>
              <p:nvPicPr>
                <p:cNvPr id="84" name="Imagem 83" descr="Desenho de cachorro com a língua de fora&#10;&#10;Descrição gerada automaticamente">
                  <a:extLst>
                    <a:ext uri="{FF2B5EF4-FFF2-40B4-BE49-F238E27FC236}">
                      <a16:creationId xmlns:a16="http://schemas.microsoft.com/office/drawing/2014/main" xmlns="" id="{B2662702-BCC4-48CD-89AE-739A6B022C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clrChange>
                    <a:clrFrom>
                      <a:srgbClr val="F7F7F7"/>
                    </a:clrFrom>
                    <a:clrTo>
                      <a:srgbClr val="F7F7F7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0093324" y="2253582"/>
                  <a:ext cx="1061107" cy="794651"/>
                </a:xfrm>
                <a:prstGeom prst="rect">
                  <a:avLst/>
                </a:prstGeom>
              </p:spPr>
            </p:pic>
            <p:pic>
              <p:nvPicPr>
                <p:cNvPr id="85" name="Imagem 84" descr="Uma imagem contendo placar, desenho&#10;&#10;Descrição gerada automaticamente">
                  <a:extLst>
                    <a:ext uri="{FF2B5EF4-FFF2-40B4-BE49-F238E27FC236}">
                      <a16:creationId xmlns:a16="http://schemas.microsoft.com/office/drawing/2014/main" xmlns="" id="{71923601-E473-4583-8496-A84D3FEF31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0188248" y="1434786"/>
                  <a:ext cx="871258" cy="87125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8" name="Agrupar 67">
              <a:extLst>
                <a:ext uri="{FF2B5EF4-FFF2-40B4-BE49-F238E27FC236}">
                  <a16:creationId xmlns:a16="http://schemas.microsoft.com/office/drawing/2014/main" xmlns="" id="{E825A092-532C-47F1-9DA8-5064BFAC26AA}"/>
                </a:ext>
              </a:extLst>
            </p:cNvPr>
            <p:cNvGrpSpPr/>
            <p:nvPr/>
          </p:nvGrpSpPr>
          <p:grpSpPr>
            <a:xfrm>
              <a:off x="2741286" y="4410298"/>
              <a:ext cx="2093274" cy="1370601"/>
              <a:chOff x="2561445" y="2467342"/>
              <a:chExt cx="2093274" cy="1370601"/>
            </a:xfrm>
          </p:grpSpPr>
          <p:sp>
            <p:nvSpPr>
              <p:cNvPr id="73" name="Seta para a Direita 10">
                <a:extLst>
                  <a:ext uri="{FF2B5EF4-FFF2-40B4-BE49-F238E27FC236}">
                    <a16:creationId xmlns:a16="http://schemas.microsoft.com/office/drawing/2014/main" xmlns="" id="{D75E9477-5999-4E30-A722-BFAD295B003E}"/>
                  </a:ext>
                </a:extLst>
              </p:cNvPr>
              <p:cNvSpPr/>
              <p:nvPr/>
            </p:nvSpPr>
            <p:spPr>
              <a:xfrm rot="10800000">
                <a:off x="2561445" y="3575927"/>
                <a:ext cx="2093274" cy="262016"/>
              </a:xfrm>
              <a:prstGeom prst="rightArrow">
                <a:avLst/>
              </a:prstGeom>
              <a:gradFill>
                <a:gsLst>
                  <a:gs pos="0">
                    <a:srgbClr val="46B000"/>
                  </a:gs>
                  <a:gs pos="100000">
                    <a:srgbClr val="46B000"/>
                  </a:gs>
                </a:gsLst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00">
                  <a:solidFill>
                    <a:srgbClr val="0A3F19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74" name="Espaço Reservado para Conteúdo 2">
                <a:extLst>
                  <a:ext uri="{FF2B5EF4-FFF2-40B4-BE49-F238E27FC236}">
                    <a16:creationId xmlns:a16="http://schemas.microsoft.com/office/drawing/2014/main" xmlns="" id="{468F7BBE-0119-498F-850E-A8D4711CB43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767547" y="3151703"/>
                <a:ext cx="1681068" cy="654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48E09"/>
                  </a:buClr>
                  <a:buFont typeface="Arial" panose="020B0604020202020204" pitchFamily="34" charset="0"/>
                  <a:buChar char="•"/>
                  <a:defRPr sz="3200" kern="1200">
                    <a:solidFill>
                      <a:srgbClr val="686868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FB26C"/>
                  </a:buClr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FB26C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FB26C"/>
                  </a:buClr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FB26C"/>
                  </a:buClr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pt-BR" sz="1300" b="1" dirty="0">
                    <a:solidFill>
                      <a:srgbClr val="0A3F19"/>
                    </a:solidFill>
                    <a:latin typeface="Arial"/>
                    <a:cs typeface="Arial"/>
                  </a:rPr>
                  <a:t>Corretor</a:t>
                </a:r>
              </a:p>
              <a:p>
                <a:pPr algn="ctr"/>
                <a:endParaRPr lang="pt-BR" sz="1300" dirty="0">
                  <a:solidFill>
                    <a:srgbClr val="0A3F19"/>
                  </a:solidFill>
                  <a:latin typeface="Arial"/>
                  <a:cs typeface="Arial"/>
                </a:endParaRPr>
              </a:p>
            </p:txBody>
          </p:sp>
          <p:pic>
            <p:nvPicPr>
              <p:cNvPr id="75" name="Gráfico 74" descr="Funcionário de escritório">
                <a:extLst>
                  <a:ext uri="{FF2B5EF4-FFF2-40B4-BE49-F238E27FC236}">
                    <a16:creationId xmlns:a16="http://schemas.microsoft.com/office/drawing/2014/main" xmlns="" id="{A6E7DC19-70EE-446D-91B9-C41D25F1C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p:blipFill>
            <p:spPr>
              <a:xfrm>
                <a:off x="3150881" y="2467342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69" name="Agrupar 68">
              <a:extLst>
                <a:ext uri="{FF2B5EF4-FFF2-40B4-BE49-F238E27FC236}">
                  <a16:creationId xmlns:a16="http://schemas.microsoft.com/office/drawing/2014/main" xmlns="" id="{FD6E3C1B-9FFA-469F-8B1E-A046C03C92A7}"/>
                </a:ext>
              </a:extLst>
            </p:cNvPr>
            <p:cNvGrpSpPr/>
            <p:nvPr/>
          </p:nvGrpSpPr>
          <p:grpSpPr>
            <a:xfrm>
              <a:off x="6567610" y="4410298"/>
              <a:ext cx="2093274" cy="1370601"/>
              <a:chOff x="6211425" y="2467342"/>
              <a:chExt cx="2093274" cy="1370601"/>
            </a:xfrm>
          </p:grpSpPr>
          <p:pic>
            <p:nvPicPr>
              <p:cNvPr id="70" name="Gráfico 69" descr="Detetive">
                <a:extLst>
                  <a:ext uri="{FF2B5EF4-FFF2-40B4-BE49-F238E27FC236}">
                    <a16:creationId xmlns:a16="http://schemas.microsoft.com/office/drawing/2014/main" xmlns="" id="{0121FF69-F2A1-4CCA-AD6A-6224148559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p:blipFill>
            <p:spPr>
              <a:xfrm>
                <a:off x="6791975" y="2467342"/>
                <a:ext cx="932172" cy="932172"/>
              </a:xfrm>
              <a:prstGeom prst="rect">
                <a:avLst/>
              </a:prstGeom>
            </p:spPr>
          </p:pic>
          <p:sp>
            <p:nvSpPr>
              <p:cNvPr id="71" name="Seta para a Direita 10">
                <a:extLst>
                  <a:ext uri="{FF2B5EF4-FFF2-40B4-BE49-F238E27FC236}">
                    <a16:creationId xmlns:a16="http://schemas.microsoft.com/office/drawing/2014/main" xmlns="" id="{F9BD7E0A-6E82-4698-B4C5-ECC9A036E7EF}"/>
                  </a:ext>
                </a:extLst>
              </p:cNvPr>
              <p:cNvSpPr/>
              <p:nvPr/>
            </p:nvSpPr>
            <p:spPr>
              <a:xfrm rot="10800000" flipH="1">
                <a:off x="6211425" y="3575927"/>
                <a:ext cx="2093274" cy="262016"/>
              </a:xfrm>
              <a:prstGeom prst="rightArrow">
                <a:avLst/>
              </a:prstGeom>
              <a:gradFill>
                <a:gsLst>
                  <a:gs pos="0">
                    <a:srgbClr val="46B000"/>
                  </a:gs>
                  <a:gs pos="100000">
                    <a:srgbClr val="46B000"/>
                  </a:gs>
                </a:gsLst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00">
                  <a:solidFill>
                    <a:srgbClr val="0A3F19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72" name="Espaço Reservado para Conteúdo 2">
                <a:extLst>
                  <a:ext uri="{FF2B5EF4-FFF2-40B4-BE49-F238E27FC236}">
                    <a16:creationId xmlns:a16="http://schemas.microsoft.com/office/drawing/2014/main" xmlns="" id="{33367F8A-B366-4ED2-8B31-A3BD7F2C142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417527" y="3151703"/>
                <a:ext cx="1681068" cy="654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48E09"/>
                  </a:buClr>
                  <a:buFont typeface="Arial" panose="020B0604020202020204" pitchFamily="34" charset="0"/>
                  <a:buChar char="•"/>
                  <a:defRPr sz="3200" kern="1200">
                    <a:solidFill>
                      <a:srgbClr val="686868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FB26C"/>
                  </a:buClr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FB26C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FB26C"/>
                  </a:buClr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FB26C"/>
                  </a:buClr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pt-BR" sz="1300" b="1" dirty="0">
                    <a:solidFill>
                      <a:srgbClr val="0A3F19"/>
                    </a:solidFill>
                    <a:latin typeface="Arial"/>
                    <a:cs typeface="Arial"/>
                  </a:rPr>
                  <a:t>Perito</a:t>
                </a:r>
              </a:p>
              <a:p>
                <a:pPr algn="ctr"/>
                <a:endParaRPr lang="pt-BR" sz="1300" dirty="0">
                  <a:solidFill>
                    <a:srgbClr val="0A3F19"/>
                  </a:solidFill>
                  <a:latin typeface="Arial"/>
                  <a:cs typeface="Arial"/>
                </a:endParaRPr>
              </a:p>
            </p:txBody>
          </p:sp>
        </p:grpSp>
      </p:grpSp>
      <p:sp>
        <p:nvSpPr>
          <p:cNvPr id="46" name="Título 3"/>
          <p:cNvSpPr txBox="1">
            <a:spLocks/>
          </p:cNvSpPr>
          <p:nvPr/>
        </p:nvSpPr>
        <p:spPr>
          <a:xfrm>
            <a:off x="179512" y="1923678"/>
            <a:ext cx="424847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400" b="1" dirty="0">
                <a:solidFill>
                  <a:srgbClr val="984807"/>
                </a:solidFill>
                <a:latin typeface="Arial"/>
                <a:cs typeface="Arial"/>
              </a:rPr>
              <a:t>Zoneamento Agrícola de Risco Climático</a:t>
            </a:r>
          </a:p>
        </p:txBody>
      </p:sp>
      <p:graphicFrame>
        <p:nvGraphicFramePr>
          <p:cNvPr id="66" name="Diagrama 5"/>
          <p:cNvGraphicFramePr/>
          <p:nvPr>
            <p:extLst>
              <p:ext uri="{D42A27DB-BD31-4B8C-83A1-F6EECF244321}">
                <p14:modId xmlns:p14="http://schemas.microsoft.com/office/powerpoint/2010/main" val="2571118932"/>
              </p:ext>
            </p:extLst>
          </p:nvPr>
        </p:nvGraphicFramePr>
        <p:xfrm>
          <a:off x="5220072" y="1258062"/>
          <a:ext cx="3310342" cy="2105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aphicFrame>
        <p:nvGraphicFramePr>
          <p:cNvPr id="67" name="Diagrama 5"/>
          <p:cNvGraphicFramePr/>
          <p:nvPr>
            <p:extLst>
              <p:ext uri="{D42A27DB-BD31-4B8C-83A1-F6EECF244321}">
                <p14:modId xmlns:p14="http://schemas.microsoft.com/office/powerpoint/2010/main" val="408745318"/>
              </p:ext>
            </p:extLst>
          </p:nvPr>
        </p:nvGraphicFramePr>
        <p:xfrm>
          <a:off x="216482" y="2233717"/>
          <a:ext cx="4283510" cy="1274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graphicFrame>
        <p:nvGraphicFramePr>
          <p:cNvPr id="91" name="Diagrama 5"/>
          <p:cNvGraphicFramePr/>
          <p:nvPr>
            <p:extLst>
              <p:ext uri="{D42A27DB-BD31-4B8C-83A1-F6EECF244321}">
                <p14:modId xmlns:p14="http://schemas.microsoft.com/office/powerpoint/2010/main" val="700338419"/>
              </p:ext>
            </p:extLst>
          </p:nvPr>
        </p:nvGraphicFramePr>
        <p:xfrm>
          <a:off x="260101" y="1143528"/>
          <a:ext cx="4265412" cy="612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</p:spTree>
    <p:extLst>
      <p:ext uri="{BB962C8B-B14F-4D97-AF65-F5344CB8AC3E}">
        <p14:creationId xmlns:p14="http://schemas.microsoft.com/office/powerpoint/2010/main" val="52059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4443958"/>
          </a:xfrm>
          <a:prstGeom prst="rect">
            <a:avLst/>
          </a:prstGeom>
          <a:solidFill>
            <a:srgbClr val="0A3F1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final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0510"/>
            <a:ext cx="7920880" cy="44554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371950"/>
            <a:ext cx="9144000" cy="771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Untitled-2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412" y="4498182"/>
            <a:ext cx="2949137" cy="51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2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-10523"/>
            <a:ext cx="9144000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pt-BR" alt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225A35"/>
                </a:solidFill>
                <a:effectLst/>
                <a:uLnTx/>
                <a:uFillTx/>
                <a:latin typeface="Arial"/>
                <a:ea typeface="ヒラギノ角ゴ Pro W3" charset="0"/>
                <a:cs typeface="Arial"/>
              </a:rPr>
              <a:t>Volume de Recursos</a:t>
            </a:r>
          </a:p>
        </p:txBody>
      </p:sp>
      <p:sp>
        <p:nvSpPr>
          <p:cNvPr id="9" name="Retângulo 9"/>
          <p:cNvSpPr>
            <a:spLocks noChangeArrowheads="1"/>
          </p:cNvSpPr>
          <p:nvPr/>
        </p:nvSpPr>
        <p:spPr bwMode="auto">
          <a:xfrm>
            <a:off x="0" y="4207869"/>
            <a:ext cx="910949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eaLnBrk="1" hangingPunct="1">
              <a:buClr>
                <a:srgbClr val="FF9900"/>
              </a:buClr>
            </a:pPr>
            <a:r>
              <a:rPr lang="pt-BR" sz="900" b="1" dirty="0">
                <a:solidFill>
                  <a:prstClr val="black"/>
                </a:solidFill>
                <a:latin typeface="Arial"/>
                <a:cs typeface="Arial"/>
              </a:rPr>
              <a:t>* A confirmar</a:t>
            </a:r>
            <a:endParaRPr lang="pt-BR" sz="900" b="1" dirty="0">
              <a:latin typeface="Arial"/>
              <a:cs typeface="Arial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-394660" y="483518"/>
            <a:ext cx="9538660" cy="5147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lvl="1" algn="ctr">
              <a:lnSpc>
                <a:spcPts val="3500"/>
              </a:lnSpc>
            </a:pPr>
            <a:r>
              <a:rPr lang="pt-BR" b="1" dirty="0">
                <a:solidFill>
                  <a:srgbClr val="225A35"/>
                </a:solidFill>
                <a:latin typeface="Verdana"/>
                <a:ea typeface="Times New Roman" panose="02020603050405020304" pitchFamily="18" charset="0"/>
                <a:cs typeface="Verdana"/>
              </a:rPr>
              <a:t>CRÉDITO RURAL R$ 236,3 Bilhões</a:t>
            </a:r>
          </a:p>
        </p:txBody>
      </p:sp>
      <p:sp>
        <p:nvSpPr>
          <p:cNvPr id="6" name="Retângulo 9"/>
          <p:cNvSpPr>
            <a:spLocks noChangeArrowheads="1"/>
          </p:cNvSpPr>
          <p:nvPr/>
        </p:nvSpPr>
        <p:spPr bwMode="auto">
          <a:xfrm>
            <a:off x="5472554" y="1222216"/>
            <a:ext cx="33456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eaLnBrk="1" hangingPunct="1">
              <a:buClr>
                <a:srgbClr val="FF9900"/>
              </a:buClr>
            </a:pPr>
            <a:r>
              <a:rPr lang="pt-BR" sz="2000" b="1" dirty="0">
                <a:solidFill>
                  <a:srgbClr val="77933C"/>
                </a:solidFill>
                <a:latin typeface="Arial"/>
                <a:cs typeface="Arial"/>
              </a:rPr>
              <a:t>SEGURO RURAL: </a:t>
            </a:r>
          </a:p>
          <a:p>
            <a:pPr algn="ctr" defTabSz="457200" eaLnBrk="1" hangingPunct="1">
              <a:buClr>
                <a:srgbClr val="FF9900"/>
              </a:buClr>
            </a:pPr>
            <a:r>
              <a:rPr lang="pt-BR" sz="2000" dirty="0">
                <a:latin typeface="Arial Black"/>
                <a:cs typeface="Arial Black"/>
              </a:rPr>
              <a:t>R$ 1,3 Bilhões</a:t>
            </a:r>
          </a:p>
        </p:txBody>
      </p:sp>
      <p:sp>
        <p:nvSpPr>
          <p:cNvPr id="7" name="Retângulo 9"/>
          <p:cNvSpPr>
            <a:spLocks noChangeArrowheads="1"/>
          </p:cNvSpPr>
          <p:nvPr/>
        </p:nvSpPr>
        <p:spPr bwMode="auto">
          <a:xfrm>
            <a:off x="5472554" y="2579217"/>
            <a:ext cx="334786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eaLnBrk="1" hangingPunct="1">
              <a:buClr>
                <a:srgbClr val="FF9900"/>
              </a:buClr>
            </a:pPr>
            <a:r>
              <a:rPr lang="pt-BR" sz="2000" b="1" dirty="0">
                <a:solidFill>
                  <a:srgbClr val="77933C"/>
                </a:solidFill>
                <a:latin typeface="Arial"/>
                <a:cs typeface="Arial"/>
              </a:rPr>
              <a:t>APOIO À </a:t>
            </a:r>
          </a:p>
          <a:p>
            <a:pPr algn="ctr" defTabSz="457200" eaLnBrk="1" hangingPunct="1">
              <a:buClr>
                <a:srgbClr val="FF9900"/>
              </a:buClr>
            </a:pPr>
            <a:r>
              <a:rPr lang="pt-BR" sz="2000" b="1" dirty="0">
                <a:solidFill>
                  <a:srgbClr val="77933C"/>
                </a:solidFill>
                <a:latin typeface="Arial"/>
                <a:cs typeface="Arial"/>
              </a:rPr>
              <a:t>COMERCIALIZAÇÃO:</a:t>
            </a:r>
            <a:r>
              <a:rPr lang="pt-BR" sz="2000" b="1" dirty="0">
                <a:solidFill>
                  <a:srgbClr val="225A35"/>
                </a:solidFill>
                <a:latin typeface="Arial"/>
                <a:cs typeface="Arial"/>
              </a:rPr>
              <a:t> </a:t>
            </a:r>
          </a:p>
          <a:p>
            <a:pPr algn="ctr" defTabSz="457200" eaLnBrk="1" hangingPunct="1">
              <a:buClr>
                <a:srgbClr val="FF9900"/>
              </a:buClr>
            </a:pPr>
            <a:r>
              <a:rPr lang="pt-BR" sz="2000" dirty="0">
                <a:solidFill>
                  <a:srgbClr val="000000"/>
                </a:solidFill>
                <a:latin typeface="Arial Black"/>
                <a:cs typeface="Arial Black"/>
              </a:rPr>
              <a:t>R$ 2,37 Bilhões*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740012" y="2705285"/>
            <a:ext cx="1552068" cy="1738673"/>
            <a:chOff x="511569" y="2450343"/>
            <a:chExt cx="1552068" cy="1738673"/>
          </a:xfrm>
        </p:grpSpPr>
        <p:grpSp>
          <p:nvGrpSpPr>
            <p:cNvPr id="3" name="Group 2"/>
            <p:cNvGrpSpPr/>
            <p:nvPr/>
          </p:nvGrpSpPr>
          <p:grpSpPr>
            <a:xfrm>
              <a:off x="511569" y="2450343"/>
              <a:ext cx="1552068" cy="1738673"/>
              <a:chOff x="511569" y="2450343"/>
              <a:chExt cx="1552068" cy="1738673"/>
            </a:xfrm>
          </p:grpSpPr>
          <p:sp>
            <p:nvSpPr>
              <p:cNvPr id="119" name="Freeform 61"/>
              <p:cNvSpPr>
                <a:spLocks/>
              </p:cNvSpPr>
              <p:nvPr/>
            </p:nvSpPr>
            <p:spPr bwMode="auto">
              <a:xfrm rot="178399" flipH="1">
                <a:off x="1364865" y="3618993"/>
                <a:ext cx="698772" cy="570023"/>
              </a:xfrm>
              <a:custGeom>
                <a:avLst/>
                <a:gdLst>
                  <a:gd name="T0" fmla="*/ 0 w 777"/>
                  <a:gd name="T1" fmla="*/ 0 h 507"/>
                  <a:gd name="T2" fmla="*/ 0 w 777"/>
                  <a:gd name="T3" fmla="*/ 57 h 507"/>
                  <a:gd name="T4" fmla="*/ 777 w 777"/>
                  <a:gd name="T5" fmla="*/ 507 h 507"/>
                  <a:gd name="T6" fmla="*/ 777 w 777"/>
                  <a:gd name="T7" fmla="*/ 507 h 507"/>
                  <a:gd name="T8" fmla="*/ 0 w 777"/>
                  <a:gd name="T9" fmla="*/ 0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7" h="507">
                    <a:moveTo>
                      <a:pt x="0" y="0"/>
                    </a:moveTo>
                    <a:lnTo>
                      <a:pt x="0" y="57"/>
                    </a:lnTo>
                    <a:lnTo>
                      <a:pt x="777" y="507"/>
                    </a:lnTo>
                    <a:lnTo>
                      <a:pt x="777" y="5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0" name="Freeform 57"/>
              <p:cNvSpPr>
                <a:spLocks/>
              </p:cNvSpPr>
              <p:nvPr/>
            </p:nvSpPr>
            <p:spPr bwMode="auto">
              <a:xfrm rot="21418731" flipH="1">
                <a:off x="511569" y="2450343"/>
                <a:ext cx="1548181" cy="1711456"/>
              </a:xfrm>
              <a:custGeom>
                <a:avLst/>
                <a:gdLst>
                  <a:gd name="T0" fmla="*/ 2354 w 2354"/>
                  <a:gd name="T1" fmla="*/ 1912 h 2629"/>
                  <a:gd name="T2" fmla="*/ 1136 w 2354"/>
                  <a:gd name="T3" fmla="*/ 2629 h 2629"/>
                  <a:gd name="T4" fmla="*/ 0 w 2354"/>
                  <a:gd name="T5" fmla="*/ 1912 h 2629"/>
                  <a:gd name="T6" fmla="*/ 0 w 2354"/>
                  <a:gd name="T7" fmla="*/ 638 h 2629"/>
                  <a:gd name="T8" fmla="*/ 1136 w 2354"/>
                  <a:gd name="T9" fmla="*/ 0 h 2629"/>
                  <a:gd name="T10" fmla="*/ 2354 w 2354"/>
                  <a:gd name="T11" fmla="*/ 638 h 2629"/>
                  <a:gd name="T12" fmla="*/ 2354 w 2354"/>
                  <a:gd name="T13" fmla="*/ 1912 h 2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4" h="2629">
                    <a:moveTo>
                      <a:pt x="2354" y="1912"/>
                    </a:moveTo>
                    <a:lnTo>
                      <a:pt x="1136" y="2629"/>
                    </a:lnTo>
                    <a:lnTo>
                      <a:pt x="0" y="1912"/>
                    </a:lnTo>
                    <a:lnTo>
                      <a:pt x="0" y="638"/>
                    </a:lnTo>
                    <a:lnTo>
                      <a:pt x="1136" y="0"/>
                    </a:lnTo>
                    <a:lnTo>
                      <a:pt x="2354" y="638"/>
                    </a:lnTo>
                    <a:lnTo>
                      <a:pt x="2354" y="1912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135" name="TextBox 134"/>
            <p:cNvSpPr txBox="1"/>
            <p:nvPr/>
          </p:nvSpPr>
          <p:spPr>
            <a:xfrm rot="21449628">
              <a:off x="546725" y="2877125"/>
              <a:ext cx="148661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Lato Regular" panose="020F0502020204030203" pitchFamily="34" charset="0"/>
                  <a:cs typeface="Arial"/>
                </a:rPr>
                <a:t>R$ 82</a:t>
              </a:r>
            </a:p>
            <a:p>
              <a:pPr algn="ctr"/>
              <a:r>
                <a:rPr lang="en-US" sz="2200" b="1" dirty="0" err="1">
                  <a:solidFill>
                    <a:schemeClr val="accent1">
                      <a:lumMod val="50000"/>
                    </a:schemeClr>
                  </a:solidFill>
                  <a:latin typeface="Arial"/>
                  <a:ea typeface="Lato Regular" panose="020F0502020204030203" pitchFamily="34" charset="0"/>
                  <a:cs typeface="Arial"/>
                </a:rPr>
                <a:t>Bilhões</a:t>
              </a:r>
              <a:endParaRPr lang="id-ID" sz="2200" b="1" dirty="0">
                <a:solidFill>
                  <a:schemeClr val="accent1">
                    <a:lumMod val="50000"/>
                  </a:schemeClr>
                </a:solidFill>
                <a:latin typeface="Arial"/>
                <a:ea typeface="Lato Regular" panose="020F0502020204030203" pitchFamily="34" charset="0"/>
                <a:cs typeface="Arial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87624" y="3053173"/>
            <a:ext cx="2510707" cy="1374761"/>
            <a:chOff x="1836872" y="2594037"/>
            <a:chExt cx="2510707" cy="1374761"/>
          </a:xfrm>
        </p:grpSpPr>
        <p:sp>
          <p:nvSpPr>
            <p:cNvPr id="121" name="Freeform 53"/>
            <p:cNvSpPr>
              <a:spLocks/>
            </p:cNvSpPr>
            <p:nvPr/>
          </p:nvSpPr>
          <p:spPr bwMode="auto">
            <a:xfrm rot="21418731">
              <a:off x="1856215" y="3079913"/>
              <a:ext cx="2072490" cy="888885"/>
            </a:xfrm>
            <a:custGeom>
              <a:avLst/>
              <a:gdLst>
                <a:gd name="T0" fmla="*/ 3144 w 3144"/>
                <a:gd name="T1" fmla="*/ 0 h 1412"/>
                <a:gd name="T2" fmla="*/ 3144 w 3144"/>
                <a:gd name="T3" fmla="*/ 1412 h 1412"/>
                <a:gd name="T4" fmla="*/ 0 w 3144"/>
                <a:gd name="T5" fmla="*/ 898 h 1412"/>
                <a:gd name="T6" fmla="*/ 0 w 3144"/>
                <a:gd name="T7" fmla="*/ 0 h 1412"/>
                <a:gd name="T8" fmla="*/ 3144 w 3144"/>
                <a:gd name="T9" fmla="*/ 0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4" h="1412">
                  <a:moveTo>
                    <a:pt x="3144" y="0"/>
                  </a:moveTo>
                  <a:lnTo>
                    <a:pt x="3144" y="1412"/>
                  </a:lnTo>
                  <a:lnTo>
                    <a:pt x="0" y="898"/>
                  </a:lnTo>
                  <a:lnTo>
                    <a:pt x="0" y="0"/>
                  </a:lnTo>
                  <a:lnTo>
                    <a:pt x="314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47000">
                  <a:schemeClr val="bg1">
                    <a:lumMod val="65000"/>
                    <a:shade val="67500"/>
                    <a:satMod val="115000"/>
                    <a:alpha val="45000"/>
                  </a:schemeClr>
                </a:gs>
                <a:gs pos="78000">
                  <a:schemeClr val="bg1">
                    <a:alpha val="0"/>
                    <a:lumMod val="0"/>
                    <a:lumOff val="10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latin typeface="Lato" panose="020F0502020204030203" pitchFamily="34" charset="0"/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 rot="21418731">
              <a:off x="1836872" y="2594037"/>
              <a:ext cx="2496349" cy="1188835"/>
            </a:xfrm>
            <a:custGeom>
              <a:avLst/>
              <a:gdLst>
                <a:gd name="connsiteX0" fmla="*/ 4292471 w 6011863"/>
                <a:gd name="connsiteY0" fmla="*/ 0 h 2997953"/>
                <a:gd name="connsiteX1" fmla="*/ 4358240 w 6011863"/>
                <a:gd name="connsiteY1" fmla="*/ 58402 h 2997953"/>
                <a:gd name="connsiteX2" fmla="*/ 6011863 w 6011863"/>
                <a:gd name="connsiteY2" fmla="*/ 1460043 h 2997953"/>
                <a:gd name="connsiteX3" fmla="*/ 6011863 w 6011863"/>
                <a:gd name="connsiteY3" fmla="*/ 1537912 h 2997953"/>
                <a:gd name="connsiteX4" fmla="*/ 4358240 w 6011863"/>
                <a:gd name="connsiteY4" fmla="*/ 2939552 h 2997953"/>
                <a:gd name="connsiteX5" fmla="*/ 4283075 w 6011863"/>
                <a:gd name="connsiteY5" fmla="*/ 2939552 h 2997953"/>
                <a:gd name="connsiteX6" fmla="*/ 4283075 w 6011863"/>
                <a:gd name="connsiteY6" fmla="*/ 2677797 h 2997953"/>
                <a:gd name="connsiteX7" fmla="*/ 4283075 w 6011863"/>
                <a:gd name="connsiteY7" fmla="*/ 2549108 h 2997953"/>
                <a:gd name="connsiteX8" fmla="*/ 0 w 6011863"/>
                <a:gd name="connsiteY8" fmla="*/ 2549108 h 2997953"/>
                <a:gd name="connsiteX9" fmla="*/ 0 w 6011863"/>
                <a:gd name="connsiteY9" fmla="*/ 447258 h 2997953"/>
                <a:gd name="connsiteX10" fmla="*/ 4283075 w 6011863"/>
                <a:gd name="connsiteY10" fmla="*/ 447258 h 2997953"/>
                <a:gd name="connsiteX11" fmla="*/ 4283075 w 6011863"/>
                <a:gd name="connsiteY11" fmla="*/ 418546 h 2997953"/>
                <a:gd name="connsiteX12" fmla="*/ 4283075 w 6011863"/>
                <a:gd name="connsiteY12" fmla="*/ 58402 h 2997953"/>
                <a:gd name="connsiteX13" fmla="*/ 4292471 w 6011863"/>
                <a:gd name="connsiteY13" fmla="*/ 0 h 2997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11863" h="2997953">
                  <a:moveTo>
                    <a:pt x="4292471" y="0"/>
                  </a:moveTo>
                  <a:cubicBezTo>
                    <a:pt x="4301866" y="0"/>
                    <a:pt x="4320657" y="19467"/>
                    <a:pt x="4358240" y="58402"/>
                  </a:cubicBezTo>
                  <a:cubicBezTo>
                    <a:pt x="6011863" y="1460043"/>
                    <a:pt x="6011863" y="1460043"/>
                    <a:pt x="6011863" y="1460043"/>
                  </a:cubicBezTo>
                  <a:cubicBezTo>
                    <a:pt x="6011863" y="1460043"/>
                    <a:pt x="6011863" y="1537912"/>
                    <a:pt x="6011863" y="1537912"/>
                  </a:cubicBezTo>
                  <a:cubicBezTo>
                    <a:pt x="4358240" y="2939552"/>
                    <a:pt x="4358240" y="2939552"/>
                    <a:pt x="4358240" y="2939552"/>
                  </a:cubicBezTo>
                  <a:cubicBezTo>
                    <a:pt x="4283075" y="3017421"/>
                    <a:pt x="4283075" y="3017421"/>
                    <a:pt x="4283075" y="2939552"/>
                  </a:cubicBezTo>
                  <a:cubicBezTo>
                    <a:pt x="4283075" y="2849516"/>
                    <a:pt x="4283075" y="2762294"/>
                    <a:pt x="4283075" y="2677797"/>
                  </a:cubicBezTo>
                  <a:lnTo>
                    <a:pt x="4283075" y="2549108"/>
                  </a:lnTo>
                  <a:lnTo>
                    <a:pt x="0" y="2549108"/>
                  </a:lnTo>
                  <a:lnTo>
                    <a:pt x="0" y="447258"/>
                  </a:lnTo>
                  <a:lnTo>
                    <a:pt x="4283075" y="447258"/>
                  </a:lnTo>
                  <a:lnTo>
                    <a:pt x="4283075" y="418546"/>
                  </a:lnTo>
                  <a:cubicBezTo>
                    <a:pt x="4283075" y="58402"/>
                    <a:pt x="4283075" y="58402"/>
                    <a:pt x="4283075" y="58402"/>
                  </a:cubicBezTo>
                  <a:cubicBezTo>
                    <a:pt x="4283075" y="19467"/>
                    <a:pt x="4283075" y="0"/>
                    <a:pt x="4292471" y="0"/>
                  </a:cubicBezTo>
                  <a:close/>
                </a:path>
              </a:pathLst>
            </a:custGeom>
            <a:solidFill>
              <a:srgbClr val="37609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2400" dirty="0">
                <a:latin typeface="Lato" panose="020F0502020204030203" pitchFamily="34" charset="0"/>
              </a:endParaRPr>
            </a:p>
          </p:txBody>
        </p:sp>
        <p:sp>
          <p:nvSpPr>
            <p:cNvPr id="124" name="Rectangle 40"/>
            <p:cNvSpPr>
              <a:spLocks noChangeArrowheads="1"/>
            </p:cNvSpPr>
            <p:nvPr/>
          </p:nvSpPr>
          <p:spPr bwMode="auto">
            <a:xfrm rot="21418731">
              <a:off x="1862833" y="3619981"/>
              <a:ext cx="1775519" cy="2692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latin typeface="Lato" panose="020F0502020204030203" pitchFamily="34" charset="0"/>
              </a:endParaRPr>
            </a:p>
          </p:txBody>
        </p:sp>
        <p:sp>
          <p:nvSpPr>
            <p:cNvPr id="125" name="Freeform 45"/>
            <p:cNvSpPr>
              <a:spLocks/>
            </p:cNvSpPr>
            <p:nvPr/>
          </p:nvSpPr>
          <p:spPr bwMode="auto">
            <a:xfrm rot="21418731">
              <a:off x="3631040" y="3131383"/>
              <a:ext cx="716539" cy="611265"/>
            </a:xfrm>
            <a:custGeom>
              <a:avLst/>
              <a:gdLst>
                <a:gd name="T0" fmla="*/ 547 w 547"/>
                <a:gd name="T1" fmla="*/ 0 h 488"/>
                <a:gd name="T2" fmla="*/ 1 w 547"/>
                <a:gd name="T3" fmla="*/ 461 h 488"/>
                <a:gd name="T4" fmla="*/ 0 w 547"/>
                <a:gd name="T5" fmla="*/ 488 h 488"/>
                <a:gd name="T6" fmla="*/ 546 w 547"/>
                <a:gd name="T7" fmla="*/ 27 h 488"/>
                <a:gd name="T8" fmla="*/ 547 w 547"/>
                <a:gd name="T9" fmla="*/ 0 h 488"/>
                <a:gd name="T10" fmla="*/ 547 w 547"/>
                <a:gd name="T11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488">
                  <a:moveTo>
                    <a:pt x="547" y="0"/>
                  </a:moveTo>
                  <a:cubicBezTo>
                    <a:pt x="1" y="461"/>
                    <a:pt x="1" y="461"/>
                    <a:pt x="1" y="461"/>
                  </a:cubicBezTo>
                  <a:cubicBezTo>
                    <a:pt x="0" y="488"/>
                    <a:pt x="0" y="488"/>
                    <a:pt x="0" y="488"/>
                  </a:cubicBezTo>
                  <a:cubicBezTo>
                    <a:pt x="546" y="27"/>
                    <a:pt x="546" y="27"/>
                    <a:pt x="546" y="27"/>
                  </a:cubicBezTo>
                  <a:cubicBezTo>
                    <a:pt x="547" y="0"/>
                    <a:pt x="547" y="0"/>
                    <a:pt x="547" y="0"/>
                  </a:cubicBezTo>
                  <a:cubicBezTo>
                    <a:pt x="547" y="0"/>
                    <a:pt x="547" y="0"/>
                    <a:pt x="547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latin typeface="Lato" panose="020F0502020204030203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 rot="21449628">
              <a:off x="1938860" y="2780865"/>
              <a:ext cx="16101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err="1">
                  <a:solidFill>
                    <a:schemeClr val="bg1"/>
                  </a:solidFill>
                  <a:latin typeface="Arial"/>
                  <a:ea typeface="Lato Regular" panose="020F0502020204030203" pitchFamily="34" charset="0"/>
                  <a:cs typeface="Arial"/>
                </a:rPr>
                <a:t>Juros</a:t>
              </a:r>
              <a:r>
                <a:rPr lang="en-US" sz="2200" b="1" dirty="0">
                  <a:solidFill>
                    <a:schemeClr val="bg1"/>
                  </a:solidFill>
                  <a:latin typeface="Arial"/>
                  <a:ea typeface="Lato Regular" panose="020F0502020204030203" pitchFamily="34" charset="0"/>
                  <a:cs typeface="Arial"/>
                </a:rPr>
                <a:t> </a:t>
              </a:r>
            </a:p>
            <a:p>
              <a:pPr algn="ctr"/>
              <a:r>
                <a:rPr lang="en-US" sz="2200" b="1" dirty="0" err="1">
                  <a:solidFill>
                    <a:schemeClr val="bg1"/>
                  </a:solidFill>
                  <a:latin typeface="Arial"/>
                  <a:ea typeface="Lato Regular" panose="020F0502020204030203" pitchFamily="34" charset="0"/>
                  <a:cs typeface="Arial"/>
                </a:rPr>
                <a:t>Livres</a:t>
              </a:r>
              <a:endParaRPr lang="id-ID" sz="2200" b="1" dirty="0">
                <a:solidFill>
                  <a:schemeClr val="bg1"/>
                </a:solidFill>
                <a:latin typeface="Arial"/>
                <a:ea typeface="Lato Regular" panose="020F0502020204030203" pitchFamily="34" charset="0"/>
                <a:cs typeface="Arial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01243" y="1017238"/>
            <a:ext cx="1583452" cy="1708782"/>
            <a:chOff x="1197124" y="1129896"/>
            <a:chExt cx="1583452" cy="1708782"/>
          </a:xfrm>
        </p:grpSpPr>
        <p:grpSp>
          <p:nvGrpSpPr>
            <p:cNvPr id="2" name="Group 1"/>
            <p:cNvGrpSpPr/>
            <p:nvPr/>
          </p:nvGrpSpPr>
          <p:grpSpPr>
            <a:xfrm>
              <a:off x="1206919" y="1129896"/>
              <a:ext cx="1553073" cy="1708782"/>
              <a:chOff x="1206919" y="1129896"/>
              <a:chExt cx="1553073" cy="1708782"/>
            </a:xfrm>
          </p:grpSpPr>
          <p:sp>
            <p:nvSpPr>
              <p:cNvPr id="101" name="Freeform 61"/>
              <p:cNvSpPr>
                <a:spLocks/>
              </p:cNvSpPr>
              <p:nvPr/>
            </p:nvSpPr>
            <p:spPr bwMode="auto">
              <a:xfrm rot="23748" flipH="1">
                <a:off x="2071812" y="2277296"/>
                <a:ext cx="688180" cy="561382"/>
              </a:xfrm>
              <a:custGeom>
                <a:avLst/>
                <a:gdLst>
                  <a:gd name="T0" fmla="*/ 0 w 777"/>
                  <a:gd name="T1" fmla="*/ 0 h 507"/>
                  <a:gd name="T2" fmla="*/ 0 w 777"/>
                  <a:gd name="T3" fmla="*/ 57 h 507"/>
                  <a:gd name="T4" fmla="*/ 777 w 777"/>
                  <a:gd name="T5" fmla="*/ 507 h 507"/>
                  <a:gd name="T6" fmla="*/ 777 w 777"/>
                  <a:gd name="T7" fmla="*/ 507 h 507"/>
                  <a:gd name="T8" fmla="*/ 0 w 777"/>
                  <a:gd name="T9" fmla="*/ 0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7" h="507">
                    <a:moveTo>
                      <a:pt x="0" y="0"/>
                    </a:moveTo>
                    <a:lnTo>
                      <a:pt x="0" y="57"/>
                    </a:lnTo>
                    <a:lnTo>
                      <a:pt x="777" y="507"/>
                    </a:lnTo>
                    <a:lnTo>
                      <a:pt x="777" y="5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02" name="Freeform 57"/>
              <p:cNvSpPr>
                <a:spLocks/>
              </p:cNvSpPr>
              <p:nvPr/>
            </p:nvSpPr>
            <p:spPr bwMode="auto">
              <a:xfrm rot="21264080" flipH="1">
                <a:off x="1206919" y="1129896"/>
                <a:ext cx="1524713" cy="1702835"/>
              </a:xfrm>
              <a:custGeom>
                <a:avLst/>
                <a:gdLst>
                  <a:gd name="T0" fmla="*/ 2354 w 2354"/>
                  <a:gd name="T1" fmla="*/ 1912 h 2629"/>
                  <a:gd name="T2" fmla="*/ 1136 w 2354"/>
                  <a:gd name="T3" fmla="*/ 2629 h 2629"/>
                  <a:gd name="T4" fmla="*/ 0 w 2354"/>
                  <a:gd name="T5" fmla="*/ 1912 h 2629"/>
                  <a:gd name="T6" fmla="*/ 0 w 2354"/>
                  <a:gd name="T7" fmla="*/ 638 h 2629"/>
                  <a:gd name="T8" fmla="*/ 1136 w 2354"/>
                  <a:gd name="T9" fmla="*/ 0 h 2629"/>
                  <a:gd name="T10" fmla="*/ 2354 w 2354"/>
                  <a:gd name="T11" fmla="*/ 638 h 2629"/>
                  <a:gd name="T12" fmla="*/ 2354 w 2354"/>
                  <a:gd name="T13" fmla="*/ 1912 h 2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4" h="2629">
                    <a:moveTo>
                      <a:pt x="2354" y="1912"/>
                    </a:moveTo>
                    <a:lnTo>
                      <a:pt x="1136" y="2629"/>
                    </a:lnTo>
                    <a:lnTo>
                      <a:pt x="0" y="1912"/>
                    </a:lnTo>
                    <a:lnTo>
                      <a:pt x="0" y="638"/>
                    </a:lnTo>
                    <a:lnTo>
                      <a:pt x="1136" y="0"/>
                    </a:lnTo>
                    <a:lnTo>
                      <a:pt x="2354" y="638"/>
                    </a:lnTo>
                    <a:lnTo>
                      <a:pt x="2354" y="1912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 rot="21294977">
              <a:off x="1197124" y="1545382"/>
              <a:ext cx="15834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225A35"/>
                  </a:solidFill>
                  <a:latin typeface="Arial"/>
                  <a:ea typeface="Lato Regular" panose="020F0502020204030203" pitchFamily="34" charset="0"/>
                  <a:cs typeface="Arial"/>
                </a:rPr>
                <a:t>R$ 154,3</a:t>
              </a:r>
            </a:p>
            <a:p>
              <a:pPr algn="ctr"/>
              <a:r>
                <a:rPr lang="en-US" sz="2200" b="1" dirty="0" err="1">
                  <a:solidFill>
                    <a:srgbClr val="225A35"/>
                  </a:solidFill>
                  <a:latin typeface="Arial"/>
                  <a:ea typeface="Lato Regular" panose="020F0502020204030203" pitchFamily="34" charset="0"/>
                  <a:cs typeface="Arial"/>
                </a:rPr>
                <a:t>Bilhões</a:t>
              </a:r>
              <a:endParaRPr lang="id-ID" sz="2200" b="1" dirty="0">
                <a:solidFill>
                  <a:srgbClr val="225A35"/>
                </a:solidFill>
                <a:latin typeface="Arial"/>
                <a:ea typeface="Lato Regular" panose="020F0502020204030203" pitchFamily="34" charset="0"/>
                <a:cs typeface="Arial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87624" y="1396989"/>
            <a:ext cx="2384483" cy="1306093"/>
            <a:chOff x="2454614" y="1200310"/>
            <a:chExt cx="2384483" cy="1306093"/>
          </a:xfrm>
        </p:grpSpPr>
        <p:sp>
          <p:nvSpPr>
            <p:cNvPr id="103" name="Freeform 53"/>
            <p:cNvSpPr>
              <a:spLocks/>
            </p:cNvSpPr>
            <p:nvPr/>
          </p:nvSpPr>
          <p:spPr bwMode="auto">
            <a:xfrm rot="21264080">
              <a:off x="2522870" y="1626566"/>
              <a:ext cx="1959067" cy="879837"/>
            </a:xfrm>
            <a:custGeom>
              <a:avLst/>
              <a:gdLst>
                <a:gd name="T0" fmla="*/ 3144 w 3144"/>
                <a:gd name="T1" fmla="*/ 0 h 1412"/>
                <a:gd name="T2" fmla="*/ 3144 w 3144"/>
                <a:gd name="T3" fmla="*/ 1412 h 1412"/>
                <a:gd name="T4" fmla="*/ 0 w 3144"/>
                <a:gd name="T5" fmla="*/ 898 h 1412"/>
                <a:gd name="T6" fmla="*/ 0 w 3144"/>
                <a:gd name="T7" fmla="*/ 0 h 1412"/>
                <a:gd name="T8" fmla="*/ 3144 w 3144"/>
                <a:gd name="T9" fmla="*/ 0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4" h="1412">
                  <a:moveTo>
                    <a:pt x="3144" y="0"/>
                  </a:moveTo>
                  <a:lnTo>
                    <a:pt x="3144" y="1412"/>
                  </a:lnTo>
                  <a:lnTo>
                    <a:pt x="0" y="898"/>
                  </a:lnTo>
                  <a:lnTo>
                    <a:pt x="0" y="0"/>
                  </a:lnTo>
                  <a:lnTo>
                    <a:pt x="314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47000">
                  <a:schemeClr val="bg1">
                    <a:lumMod val="65000"/>
                    <a:shade val="67500"/>
                    <a:satMod val="115000"/>
                    <a:alpha val="45000"/>
                  </a:schemeClr>
                </a:gs>
                <a:gs pos="78000">
                  <a:schemeClr val="bg1">
                    <a:alpha val="0"/>
                    <a:lumMod val="0"/>
                    <a:lumOff val="10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latin typeface="Lato" panose="020F0502020204030203" pitchFamily="34" charset="0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 rot="21264080">
              <a:off x="2454614" y="1200310"/>
              <a:ext cx="2359728" cy="1176733"/>
            </a:xfrm>
            <a:custGeom>
              <a:avLst/>
              <a:gdLst>
                <a:gd name="connsiteX0" fmla="*/ 4292471 w 6011863"/>
                <a:gd name="connsiteY0" fmla="*/ 0 h 2997953"/>
                <a:gd name="connsiteX1" fmla="*/ 4358240 w 6011863"/>
                <a:gd name="connsiteY1" fmla="*/ 58402 h 2997953"/>
                <a:gd name="connsiteX2" fmla="*/ 6011863 w 6011863"/>
                <a:gd name="connsiteY2" fmla="*/ 1460043 h 2997953"/>
                <a:gd name="connsiteX3" fmla="*/ 6011863 w 6011863"/>
                <a:gd name="connsiteY3" fmla="*/ 1537912 h 2997953"/>
                <a:gd name="connsiteX4" fmla="*/ 4358240 w 6011863"/>
                <a:gd name="connsiteY4" fmla="*/ 2939552 h 2997953"/>
                <a:gd name="connsiteX5" fmla="*/ 4283075 w 6011863"/>
                <a:gd name="connsiteY5" fmla="*/ 2939552 h 2997953"/>
                <a:gd name="connsiteX6" fmla="*/ 4283075 w 6011863"/>
                <a:gd name="connsiteY6" fmla="*/ 2677797 h 2997953"/>
                <a:gd name="connsiteX7" fmla="*/ 4283075 w 6011863"/>
                <a:gd name="connsiteY7" fmla="*/ 2549108 h 2997953"/>
                <a:gd name="connsiteX8" fmla="*/ 0 w 6011863"/>
                <a:gd name="connsiteY8" fmla="*/ 2549108 h 2997953"/>
                <a:gd name="connsiteX9" fmla="*/ 0 w 6011863"/>
                <a:gd name="connsiteY9" fmla="*/ 447258 h 2997953"/>
                <a:gd name="connsiteX10" fmla="*/ 4283075 w 6011863"/>
                <a:gd name="connsiteY10" fmla="*/ 447258 h 2997953"/>
                <a:gd name="connsiteX11" fmla="*/ 4283075 w 6011863"/>
                <a:gd name="connsiteY11" fmla="*/ 418546 h 2997953"/>
                <a:gd name="connsiteX12" fmla="*/ 4283075 w 6011863"/>
                <a:gd name="connsiteY12" fmla="*/ 58402 h 2997953"/>
                <a:gd name="connsiteX13" fmla="*/ 4292471 w 6011863"/>
                <a:gd name="connsiteY13" fmla="*/ 0 h 2997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11863" h="2997953">
                  <a:moveTo>
                    <a:pt x="4292471" y="0"/>
                  </a:moveTo>
                  <a:cubicBezTo>
                    <a:pt x="4301866" y="0"/>
                    <a:pt x="4320657" y="19467"/>
                    <a:pt x="4358240" y="58402"/>
                  </a:cubicBezTo>
                  <a:cubicBezTo>
                    <a:pt x="6011863" y="1460043"/>
                    <a:pt x="6011863" y="1460043"/>
                    <a:pt x="6011863" y="1460043"/>
                  </a:cubicBezTo>
                  <a:cubicBezTo>
                    <a:pt x="6011863" y="1460043"/>
                    <a:pt x="6011863" y="1537912"/>
                    <a:pt x="6011863" y="1537912"/>
                  </a:cubicBezTo>
                  <a:cubicBezTo>
                    <a:pt x="4358240" y="2939552"/>
                    <a:pt x="4358240" y="2939552"/>
                    <a:pt x="4358240" y="2939552"/>
                  </a:cubicBezTo>
                  <a:cubicBezTo>
                    <a:pt x="4283075" y="3017421"/>
                    <a:pt x="4283075" y="3017421"/>
                    <a:pt x="4283075" y="2939552"/>
                  </a:cubicBezTo>
                  <a:cubicBezTo>
                    <a:pt x="4283075" y="2849516"/>
                    <a:pt x="4283075" y="2762294"/>
                    <a:pt x="4283075" y="2677797"/>
                  </a:cubicBezTo>
                  <a:lnTo>
                    <a:pt x="4283075" y="2549108"/>
                  </a:lnTo>
                  <a:lnTo>
                    <a:pt x="0" y="2549108"/>
                  </a:lnTo>
                  <a:lnTo>
                    <a:pt x="0" y="447258"/>
                  </a:lnTo>
                  <a:lnTo>
                    <a:pt x="4283075" y="447258"/>
                  </a:lnTo>
                  <a:lnTo>
                    <a:pt x="4283075" y="418546"/>
                  </a:lnTo>
                  <a:cubicBezTo>
                    <a:pt x="4283075" y="58402"/>
                    <a:pt x="4283075" y="58402"/>
                    <a:pt x="4283075" y="58402"/>
                  </a:cubicBezTo>
                  <a:cubicBezTo>
                    <a:pt x="4283075" y="19467"/>
                    <a:pt x="4283075" y="0"/>
                    <a:pt x="4292471" y="0"/>
                  </a:cubicBezTo>
                  <a:close/>
                </a:path>
              </a:pathLst>
            </a:custGeom>
            <a:solidFill>
              <a:srgbClr val="225A3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2400" dirty="0">
                <a:latin typeface="Lato" panose="020F0502020204030203" pitchFamily="34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504457" y="1366809"/>
              <a:ext cx="2334640" cy="948007"/>
              <a:chOff x="2504457" y="1366809"/>
              <a:chExt cx="2334640" cy="948007"/>
            </a:xfrm>
          </p:grpSpPr>
          <p:sp>
            <p:nvSpPr>
              <p:cNvPr id="106" name="Rectangle 40"/>
              <p:cNvSpPr>
                <a:spLocks noChangeArrowheads="1"/>
              </p:cNvSpPr>
              <p:nvPr/>
            </p:nvSpPr>
            <p:spPr bwMode="auto">
              <a:xfrm rot="21264080">
                <a:off x="2504457" y="2221508"/>
                <a:ext cx="1678349" cy="26651"/>
              </a:xfrm>
              <a:prstGeom prst="rect">
                <a:avLst/>
              </a:prstGeom>
              <a:solidFill>
                <a:srgbClr val="4F6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07" name="Freeform 45"/>
              <p:cNvSpPr>
                <a:spLocks/>
              </p:cNvSpPr>
              <p:nvPr/>
            </p:nvSpPr>
            <p:spPr bwMode="auto">
              <a:xfrm rot="21264080">
                <a:off x="4161773" y="1709774"/>
                <a:ext cx="677324" cy="605042"/>
              </a:xfrm>
              <a:custGeom>
                <a:avLst/>
                <a:gdLst>
                  <a:gd name="T0" fmla="*/ 547 w 547"/>
                  <a:gd name="T1" fmla="*/ 0 h 488"/>
                  <a:gd name="T2" fmla="*/ 1 w 547"/>
                  <a:gd name="T3" fmla="*/ 461 h 488"/>
                  <a:gd name="T4" fmla="*/ 0 w 547"/>
                  <a:gd name="T5" fmla="*/ 488 h 488"/>
                  <a:gd name="T6" fmla="*/ 546 w 547"/>
                  <a:gd name="T7" fmla="*/ 27 h 488"/>
                  <a:gd name="T8" fmla="*/ 547 w 547"/>
                  <a:gd name="T9" fmla="*/ 0 h 488"/>
                  <a:gd name="T10" fmla="*/ 547 w 547"/>
                  <a:gd name="T11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7" h="488">
                    <a:moveTo>
                      <a:pt x="547" y="0"/>
                    </a:moveTo>
                    <a:cubicBezTo>
                      <a:pt x="1" y="461"/>
                      <a:pt x="1" y="461"/>
                      <a:pt x="1" y="461"/>
                    </a:cubicBezTo>
                    <a:cubicBezTo>
                      <a:pt x="0" y="488"/>
                      <a:pt x="0" y="488"/>
                      <a:pt x="0" y="488"/>
                    </a:cubicBezTo>
                    <a:cubicBezTo>
                      <a:pt x="546" y="27"/>
                      <a:pt x="546" y="27"/>
                      <a:pt x="546" y="27"/>
                    </a:cubicBezTo>
                    <a:cubicBezTo>
                      <a:pt x="547" y="0"/>
                      <a:pt x="547" y="0"/>
                      <a:pt x="547" y="0"/>
                    </a:cubicBezTo>
                    <a:cubicBezTo>
                      <a:pt x="547" y="0"/>
                      <a:pt x="547" y="0"/>
                      <a:pt x="547" y="0"/>
                    </a:cubicBezTo>
                    <a:close/>
                  </a:path>
                </a:pathLst>
              </a:custGeom>
              <a:solidFill>
                <a:srgbClr val="4F6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 rot="21294977">
                <a:off x="2523232" y="1366809"/>
                <a:ext cx="185506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err="1">
                    <a:solidFill>
                      <a:schemeClr val="bg1"/>
                    </a:solidFill>
                    <a:latin typeface="Arial"/>
                    <a:ea typeface="Lato Regular" panose="020F0502020204030203" pitchFamily="34" charset="0"/>
                    <a:cs typeface="Arial"/>
                  </a:rPr>
                  <a:t>Juros</a:t>
                </a:r>
                <a:r>
                  <a:rPr lang="en-US" sz="2200" b="1" dirty="0">
                    <a:solidFill>
                      <a:schemeClr val="bg1"/>
                    </a:solidFill>
                    <a:latin typeface="Arial"/>
                    <a:ea typeface="Lato Regular" panose="020F0502020204030203" pitchFamily="34" charset="0"/>
                    <a:cs typeface="Arial"/>
                  </a:rPr>
                  <a:t> </a:t>
                </a:r>
                <a:r>
                  <a:rPr lang="en-US" sz="2200" b="1" dirty="0" err="1">
                    <a:solidFill>
                      <a:schemeClr val="bg1"/>
                    </a:solidFill>
                    <a:latin typeface="Arial"/>
                    <a:ea typeface="Lato Regular" panose="020F0502020204030203" pitchFamily="34" charset="0"/>
                    <a:cs typeface="Arial"/>
                  </a:rPr>
                  <a:t>Controlados</a:t>
                </a:r>
                <a:endParaRPr lang="id-ID" sz="2200" b="1" dirty="0">
                  <a:solidFill>
                    <a:schemeClr val="bg1"/>
                  </a:solidFill>
                  <a:latin typeface="Arial"/>
                  <a:ea typeface="Lato Regular" panose="020F0502020204030203" pitchFamily="34" charset="0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700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123478"/>
            <a:ext cx="9144000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pt-BR" altLang="pt-BR" sz="2800" b="1" u="none" strike="noStrike" kern="1200" cap="none" spc="0" normalizeH="0" baseline="0" noProof="0" dirty="0">
                <a:ln>
                  <a:noFill/>
                </a:ln>
                <a:solidFill>
                  <a:srgbClr val="225A35"/>
                </a:solidFill>
                <a:effectLst/>
                <a:uLnTx/>
                <a:uFillTx/>
                <a:latin typeface="Arial"/>
                <a:ea typeface="ヒラギノ角ゴ Pro W3" charset="0"/>
                <a:cs typeface="Arial"/>
              </a:rPr>
              <a:t>  Taxas de Juros (% a.a.)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746937"/>
              </p:ext>
            </p:extLst>
          </p:nvPr>
        </p:nvGraphicFramePr>
        <p:xfrm>
          <a:off x="395536" y="648879"/>
          <a:ext cx="8136904" cy="3867085"/>
        </p:xfrm>
        <a:graphic>
          <a:graphicData uri="http://schemas.openxmlformats.org/drawingml/2006/table">
            <a:tbl>
              <a:tblPr/>
              <a:tblGrid>
                <a:gridCol w="34126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758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483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624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Finalidade</a:t>
                      </a:r>
                    </a:p>
                  </a:txBody>
                  <a:tcPr marL="9275" marR="9275" marT="6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5A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201</a:t>
                      </a:r>
                      <a:r>
                        <a:rPr lang="pt-BR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9</a:t>
                      </a:r>
                      <a:r>
                        <a:rPr lang="mr-IN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/</a:t>
                      </a:r>
                      <a:r>
                        <a:rPr lang="pt-BR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20</a:t>
                      </a:r>
                      <a:endParaRPr lang="mr-IN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275" marR="9275" marT="6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5A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20</a:t>
                      </a:r>
                      <a:r>
                        <a:rPr lang="pt-BR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20</a:t>
                      </a:r>
                      <a:r>
                        <a:rPr lang="mr-IN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/</a:t>
                      </a:r>
                      <a:r>
                        <a:rPr lang="pt-BR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21</a:t>
                      </a:r>
                      <a:r>
                        <a:rPr lang="mr-IN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marL="9275" marR="9275" marT="6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5A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5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 dirty="0">
                          <a:solidFill>
                            <a:srgbClr val="134A25"/>
                          </a:solidFill>
                          <a:effectLst/>
                          <a:latin typeface="Arial"/>
                          <a:cs typeface="Arial"/>
                        </a:rPr>
                        <a:t>Custeio</a:t>
                      </a:r>
                    </a:p>
                  </a:txBody>
                  <a:tcPr marL="9275" marR="9275" marT="6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500" b="1" i="0" u="none" strike="noStrike" dirty="0">
                          <a:solidFill>
                            <a:srgbClr val="4F6228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275" marR="9275" marT="6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500" b="1" i="0" u="none" strike="noStrike" dirty="0">
                          <a:solidFill>
                            <a:srgbClr val="4F6228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275" marR="9275" marT="6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9954"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mr-IN" sz="1500" b="1" i="1" u="none" strike="noStrike" kern="1200" dirty="0">
                          <a:solidFill>
                            <a:srgbClr val="134A25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   </a:t>
                      </a:r>
                      <a:r>
                        <a:rPr lang="pt-BR" sz="1500" b="1" i="1" u="none" strike="noStrike" kern="1200" dirty="0">
                          <a:solidFill>
                            <a:srgbClr val="134A25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- Pronaf </a:t>
                      </a:r>
                      <a:endParaRPr lang="mr-IN" sz="1500" b="1" i="1" u="none" strike="noStrike" kern="1200" dirty="0">
                        <a:solidFill>
                          <a:srgbClr val="134A25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275" marR="9275" marT="6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1" u="none" strike="noStrike" kern="1200" dirty="0">
                          <a:solidFill>
                            <a:srgbClr val="134A25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3,0 e 4,6</a:t>
                      </a:r>
                    </a:p>
                  </a:txBody>
                  <a:tcPr marL="9275" marR="9275" marT="6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i="1" u="none" strike="noStrike" kern="1200" dirty="0">
                          <a:solidFill>
                            <a:srgbClr val="134A25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2,75 e 4,0</a:t>
                      </a:r>
                    </a:p>
                  </a:txBody>
                  <a:tcPr marL="9275" marR="9275" marT="6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9954"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pt-BR" sz="1500" b="1" i="1" u="none" strike="noStrike" kern="1200" dirty="0">
                          <a:solidFill>
                            <a:srgbClr val="134A25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   - </a:t>
                      </a:r>
                      <a:r>
                        <a:rPr lang="mr-IN" sz="1500" b="1" i="1" u="none" strike="noStrike" kern="1200" dirty="0">
                          <a:solidFill>
                            <a:srgbClr val="134A25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Pronamp</a:t>
                      </a:r>
                      <a:endParaRPr lang="pt-BR" sz="1500" b="1" i="1" u="none" strike="noStrike" kern="1200" dirty="0">
                        <a:solidFill>
                          <a:srgbClr val="134A25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275" marR="9275" marT="6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1" u="none" strike="noStrike" kern="1200" dirty="0">
                          <a:solidFill>
                            <a:srgbClr val="134A25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6,0</a:t>
                      </a:r>
                      <a:endParaRPr lang="cs-CZ" sz="1500" b="1" i="1" u="none" strike="noStrike" kern="1200" dirty="0">
                        <a:solidFill>
                          <a:srgbClr val="134A25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275" marR="9275" marT="6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i="1" u="none" strike="noStrike" kern="1200" dirty="0">
                          <a:solidFill>
                            <a:srgbClr val="134A25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5,0</a:t>
                      </a:r>
                      <a:endParaRPr lang="en-US" sz="1500" b="1" i="1" u="none" strike="noStrike" kern="1200" dirty="0">
                        <a:solidFill>
                          <a:srgbClr val="134A25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275" marR="9275" marT="6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46783869"/>
                  </a:ext>
                </a:extLst>
              </a:tr>
              <a:tr h="269954">
                <a:tc>
                  <a:txBody>
                    <a:bodyPr/>
                    <a:lstStyle/>
                    <a:p>
                      <a:pPr algn="just" fontAlgn="b"/>
                      <a:r>
                        <a:rPr lang="pt-BR" sz="1500" b="1" i="1" u="none" strike="noStrike" dirty="0">
                          <a:solidFill>
                            <a:srgbClr val="134A25"/>
                          </a:solidFill>
                          <a:effectLst/>
                          <a:latin typeface="Arial"/>
                          <a:cs typeface="Arial"/>
                        </a:rPr>
                        <a:t>    - Demais produtores</a:t>
                      </a:r>
                    </a:p>
                  </a:txBody>
                  <a:tcPr marL="9275" marR="9275" marT="6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solidFill>
                            <a:srgbClr val="134A25"/>
                          </a:solidFill>
                          <a:effectLst/>
                          <a:latin typeface="Arial"/>
                          <a:cs typeface="Arial"/>
                        </a:rPr>
                        <a:t>8,0</a:t>
                      </a:r>
                      <a:endParaRPr lang="cs-CZ" sz="1500" b="1" i="0" u="none" strike="noStrike" dirty="0">
                        <a:solidFill>
                          <a:srgbClr val="134A25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275" marR="9275" marT="6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134A25"/>
                          </a:solidFill>
                          <a:effectLst/>
                          <a:latin typeface="Arial"/>
                          <a:cs typeface="Arial"/>
                        </a:rPr>
                        <a:t>6,0</a:t>
                      </a:r>
                    </a:p>
                  </a:txBody>
                  <a:tcPr marL="9275" marR="9275" marT="6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5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 dirty="0">
                          <a:solidFill>
                            <a:srgbClr val="134A25"/>
                          </a:solidFill>
                          <a:effectLst/>
                          <a:latin typeface="Arial"/>
                          <a:cs typeface="Arial"/>
                        </a:rPr>
                        <a:t>Investimento </a:t>
                      </a:r>
                    </a:p>
                  </a:txBody>
                  <a:tcPr marL="9275" marR="9275" marT="6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5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275" marR="9275" marT="6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5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275" marR="9275" marT="6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9954">
                <a:tc>
                  <a:txBody>
                    <a:bodyPr/>
                    <a:lstStyle/>
                    <a:p>
                      <a:pPr algn="just" fontAlgn="b"/>
                      <a:r>
                        <a:rPr lang="mr-IN" sz="1500" b="1" i="1" u="none" strike="noStrike" dirty="0">
                          <a:solidFill>
                            <a:srgbClr val="134A25"/>
                          </a:solidFill>
                          <a:effectLst/>
                          <a:latin typeface="Arial"/>
                          <a:cs typeface="Arial"/>
                        </a:rPr>
                        <a:t>       Moderfrota</a:t>
                      </a:r>
                    </a:p>
                  </a:txBody>
                  <a:tcPr marL="9275" marR="9275" marT="6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solidFill>
                            <a:srgbClr val="134A25"/>
                          </a:solidFill>
                          <a:effectLst/>
                          <a:latin typeface="Arial"/>
                          <a:cs typeface="Arial"/>
                        </a:rPr>
                        <a:t>8,5 </a:t>
                      </a:r>
                    </a:p>
                  </a:txBody>
                  <a:tcPr marL="9275" marR="9275" marT="6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solidFill>
                            <a:srgbClr val="134A25"/>
                          </a:solidFill>
                          <a:effectLst/>
                          <a:latin typeface="Arial"/>
                          <a:cs typeface="Arial"/>
                        </a:rPr>
                        <a:t>7,5</a:t>
                      </a:r>
                      <a:endParaRPr lang="mr-IN" sz="1500" b="1" i="0" u="none" strike="noStrike" dirty="0">
                        <a:solidFill>
                          <a:srgbClr val="134A25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275" marR="9275" marT="6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9954">
                <a:tc>
                  <a:txBody>
                    <a:bodyPr/>
                    <a:lstStyle/>
                    <a:p>
                      <a:pPr algn="just" fontAlgn="b"/>
                      <a:r>
                        <a:rPr lang="pt-BR" sz="1500" b="1" i="1" u="none" strike="noStrike" dirty="0">
                          <a:solidFill>
                            <a:srgbClr val="134A25"/>
                          </a:solidFill>
                          <a:effectLst/>
                          <a:latin typeface="Arial"/>
                          <a:cs typeface="Arial"/>
                        </a:rPr>
                        <a:t>       ABC</a:t>
                      </a:r>
                      <a:endParaRPr lang="mr-IN" sz="1500" b="1" i="1" u="none" strike="noStrike" dirty="0">
                        <a:solidFill>
                          <a:srgbClr val="134A25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275" marR="9275" marT="6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solidFill>
                            <a:srgbClr val="134A25"/>
                          </a:solidFill>
                          <a:effectLst/>
                          <a:latin typeface="Arial"/>
                          <a:cs typeface="Arial"/>
                        </a:rPr>
                        <a:t>5,25 e 7,0</a:t>
                      </a:r>
                    </a:p>
                  </a:txBody>
                  <a:tcPr marL="9275" marR="9275" marT="6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solidFill>
                            <a:srgbClr val="134A25"/>
                          </a:solidFill>
                          <a:effectLst/>
                          <a:latin typeface="Arial"/>
                          <a:cs typeface="Arial"/>
                        </a:rPr>
                        <a:t>4,5    e   6,0</a:t>
                      </a:r>
                      <a:endParaRPr lang="ru-RU" sz="1500" b="1" i="0" u="none" strike="noStrike" dirty="0">
                        <a:solidFill>
                          <a:srgbClr val="134A25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275" marR="9275" marT="6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9954">
                <a:tc>
                  <a:txBody>
                    <a:bodyPr/>
                    <a:lstStyle/>
                    <a:p>
                      <a:pPr algn="just" fontAlgn="b"/>
                      <a:r>
                        <a:rPr lang="mr-IN" sz="1500" b="1" i="1" u="none" strike="noStrike" dirty="0">
                          <a:solidFill>
                            <a:srgbClr val="134A25"/>
                          </a:solidFill>
                          <a:effectLst/>
                          <a:latin typeface="Arial"/>
                          <a:cs typeface="Arial"/>
                        </a:rPr>
                        <a:t>       PCA</a:t>
                      </a:r>
                    </a:p>
                  </a:txBody>
                  <a:tcPr marL="9275" marR="9275" marT="6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134A25"/>
                          </a:solidFill>
                          <a:effectLst/>
                          <a:latin typeface="Arial"/>
                          <a:cs typeface="Arial"/>
                        </a:rPr>
                        <a:t>6,0 e 7,0</a:t>
                      </a:r>
                    </a:p>
                  </a:txBody>
                  <a:tcPr marL="9275" marR="9275" marT="6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solidFill>
                            <a:srgbClr val="134A25"/>
                          </a:solidFill>
                          <a:effectLst/>
                          <a:latin typeface="Arial"/>
                          <a:cs typeface="Arial"/>
                        </a:rPr>
                        <a:t>5,0    e   6,0</a:t>
                      </a:r>
                      <a:endParaRPr lang="cs-CZ" sz="1500" b="1" i="0" u="none" strike="noStrike" dirty="0">
                        <a:solidFill>
                          <a:srgbClr val="134A25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275" marR="9275" marT="6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9954">
                <a:tc>
                  <a:txBody>
                    <a:bodyPr/>
                    <a:lstStyle/>
                    <a:p>
                      <a:pPr algn="just" fontAlgn="b"/>
                      <a:r>
                        <a:rPr lang="mr-IN" sz="1500" b="1" i="1" u="none" strike="noStrike" dirty="0">
                          <a:solidFill>
                            <a:srgbClr val="134A25"/>
                          </a:solidFill>
                          <a:effectLst/>
                          <a:latin typeface="Arial"/>
                          <a:cs typeface="Arial"/>
                        </a:rPr>
                        <a:t>       Inovagro</a:t>
                      </a:r>
                      <a:r>
                        <a:rPr lang="pt-BR" sz="1500" b="1" i="1" u="none" strike="noStrike" dirty="0">
                          <a:solidFill>
                            <a:srgbClr val="134A25"/>
                          </a:solidFill>
                          <a:effectLst/>
                          <a:latin typeface="Arial"/>
                          <a:cs typeface="Arial"/>
                        </a:rPr>
                        <a:t> e </a:t>
                      </a:r>
                      <a:r>
                        <a:rPr lang="pt-BR" sz="1500" b="1" i="1" u="none" strike="noStrike" dirty="0" err="1">
                          <a:solidFill>
                            <a:srgbClr val="134A25"/>
                          </a:solidFill>
                          <a:effectLst/>
                          <a:latin typeface="Arial"/>
                          <a:cs typeface="Arial"/>
                        </a:rPr>
                        <a:t>Pronamp</a:t>
                      </a:r>
                      <a:endParaRPr lang="mr-IN" sz="1500" b="1" i="1" u="none" strike="noStrike" dirty="0">
                        <a:solidFill>
                          <a:srgbClr val="134A25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275" marR="9275" marT="6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134A25"/>
                          </a:solidFill>
                          <a:effectLst/>
                          <a:latin typeface="Arial"/>
                          <a:cs typeface="Arial"/>
                        </a:rPr>
                        <a:t>7,0</a:t>
                      </a:r>
                    </a:p>
                  </a:txBody>
                  <a:tcPr marL="9275" marR="9275" marT="6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solidFill>
                            <a:srgbClr val="134A25"/>
                          </a:solidFill>
                          <a:effectLst/>
                          <a:latin typeface="Arial"/>
                          <a:cs typeface="Arial"/>
                        </a:rPr>
                        <a:t>6,0</a:t>
                      </a:r>
                      <a:endParaRPr lang="ru-RU" sz="1500" b="1" i="0" u="none" strike="noStrike" dirty="0">
                        <a:solidFill>
                          <a:srgbClr val="134A25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275" marR="9275" marT="6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9954">
                <a:tc>
                  <a:txBody>
                    <a:bodyPr/>
                    <a:lstStyle/>
                    <a:p>
                      <a:pPr algn="just" fontAlgn="b"/>
                      <a:r>
                        <a:rPr lang="mr-IN" sz="1500" b="1" i="1" u="none" strike="noStrike" dirty="0">
                          <a:solidFill>
                            <a:srgbClr val="134A25"/>
                          </a:solidFill>
                          <a:effectLst/>
                          <a:latin typeface="Arial"/>
                          <a:cs typeface="Arial"/>
                        </a:rPr>
                        <a:t>       Moderinfra</a:t>
                      </a:r>
                      <a:r>
                        <a:rPr lang="pt-BR" sz="1500" b="1" i="1" u="none" strike="noStrike" dirty="0">
                          <a:solidFill>
                            <a:srgbClr val="134A25"/>
                          </a:solidFill>
                          <a:effectLst/>
                          <a:latin typeface="Arial"/>
                          <a:cs typeface="Arial"/>
                        </a:rPr>
                        <a:t> e </a:t>
                      </a:r>
                      <a:r>
                        <a:rPr lang="pt-BR" sz="1500" b="1" i="1" u="none" strike="noStrike" dirty="0" err="1">
                          <a:solidFill>
                            <a:srgbClr val="134A25"/>
                          </a:solidFill>
                          <a:effectLst/>
                          <a:latin typeface="Arial"/>
                          <a:cs typeface="Arial"/>
                        </a:rPr>
                        <a:t>Moderagro</a:t>
                      </a:r>
                      <a:endParaRPr lang="mr-IN" sz="1500" b="1" i="1" u="none" strike="noStrike" dirty="0">
                        <a:solidFill>
                          <a:srgbClr val="134A25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275" marR="9275" marT="6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134A25"/>
                          </a:solidFill>
                          <a:effectLst/>
                          <a:latin typeface="Arial"/>
                          <a:cs typeface="Arial"/>
                        </a:rPr>
                        <a:t>8,0</a:t>
                      </a:r>
                    </a:p>
                  </a:txBody>
                  <a:tcPr marL="9275" marR="9275" marT="6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275" marR="9275" marT="6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9954">
                <a:tc>
                  <a:txBody>
                    <a:bodyPr/>
                    <a:lstStyle/>
                    <a:p>
                      <a:pPr algn="just" fontAlgn="b"/>
                      <a:r>
                        <a:rPr lang="mr-IN" sz="1500" b="1" i="1" u="none" strike="noStrike" dirty="0">
                          <a:solidFill>
                            <a:srgbClr val="134A25"/>
                          </a:solidFill>
                          <a:effectLst/>
                          <a:latin typeface="Arial"/>
                          <a:cs typeface="Arial"/>
                        </a:rPr>
                        <a:t>       Procap-Agro </a:t>
                      </a:r>
                    </a:p>
                  </a:txBody>
                  <a:tcPr marL="9275" marR="9275" marT="6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500" b="1" i="0" u="none" strike="noStrike" dirty="0">
                          <a:solidFill>
                            <a:srgbClr val="134A25"/>
                          </a:solidFill>
                          <a:effectLst/>
                          <a:latin typeface="Arial"/>
                          <a:cs typeface="Arial"/>
                        </a:rPr>
                        <a:t>TJLP + 3,7</a:t>
                      </a:r>
                      <a:endParaRPr lang="it-IT" sz="1500" b="1" i="0" u="none" strike="noStrike" dirty="0">
                        <a:solidFill>
                          <a:srgbClr val="134A25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275" marR="9275" marT="6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solidFill>
                            <a:srgbClr val="134A25"/>
                          </a:solidFill>
                          <a:effectLst/>
                          <a:latin typeface="Arial"/>
                          <a:cs typeface="Arial"/>
                        </a:rPr>
                        <a:t>7,0</a:t>
                      </a:r>
                      <a:endParaRPr lang="mr-IN" sz="1500" b="1" i="0" u="none" strike="noStrike" dirty="0">
                        <a:solidFill>
                          <a:srgbClr val="134A25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275" marR="9275" marT="6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69954">
                <a:tc>
                  <a:txBody>
                    <a:bodyPr/>
                    <a:lstStyle/>
                    <a:p>
                      <a:pPr algn="just" fontAlgn="b"/>
                      <a:r>
                        <a:rPr lang="mr-IN" sz="1500" b="1" i="1" u="none" strike="noStrike" dirty="0">
                          <a:solidFill>
                            <a:srgbClr val="134A25"/>
                          </a:solidFill>
                          <a:effectLst/>
                          <a:latin typeface="Arial"/>
                          <a:cs typeface="Arial"/>
                        </a:rPr>
                        <a:t>       Prodecoop</a:t>
                      </a:r>
                    </a:p>
                  </a:txBody>
                  <a:tcPr marL="9275" marR="9275" marT="6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1" i="0" u="none" strike="noStrike" dirty="0">
                          <a:solidFill>
                            <a:srgbClr val="134A25"/>
                          </a:solidFill>
                          <a:effectLst/>
                          <a:latin typeface="Arial"/>
                          <a:cs typeface="Arial"/>
                        </a:rPr>
                        <a:t>8,0</a:t>
                      </a:r>
                    </a:p>
                  </a:txBody>
                  <a:tcPr marL="9275" marR="9275" marT="6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mr-IN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275" marR="9275" marT="6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683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269523"/>
              </p:ext>
            </p:extLst>
          </p:nvPr>
        </p:nvGraphicFramePr>
        <p:xfrm>
          <a:off x="251520" y="771550"/>
          <a:ext cx="8640960" cy="3460178"/>
        </p:xfrm>
        <a:graphic>
          <a:graphicData uri="http://schemas.openxmlformats.org/drawingml/2006/table">
            <a:tbl>
              <a:tblPr/>
              <a:tblGrid>
                <a:gridCol w="45401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13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13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8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14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Finalidade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5A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2019/20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5A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2020/21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5A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Variação</a:t>
                      </a:r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5A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8684">
                <a:tc>
                  <a:txBody>
                    <a:bodyPr/>
                    <a:lstStyle/>
                    <a:p>
                      <a:pPr marL="182563" indent="0" algn="l" fontAlgn="b"/>
                      <a:r>
                        <a:rPr lang="en-US" sz="2000" b="1" i="0" u="none" strike="noStrike" dirty="0" err="1">
                          <a:solidFill>
                            <a:srgbClr val="225A35"/>
                          </a:solidFill>
                          <a:effectLst/>
                          <a:latin typeface="Arial"/>
                          <a:cs typeface="Arial"/>
                        </a:rPr>
                        <a:t>Pronaf</a:t>
                      </a:r>
                      <a:endParaRPr lang="en-US" sz="2000" b="1" i="0" u="none" strike="noStrike" dirty="0">
                        <a:solidFill>
                          <a:srgbClr val="225A35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225A35"/>
                          </a:solidFill>
                          <a:effectLst/>
                          <a:latin typeface="Arial"/>
                          <a:cs typeface="Arial"/>
                        </a:rPr>
                        <a:t>31,22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225A35"/>
                          </a:solidFill>
                          <a:effectLst/>
                          <a:latin typeface="Arial"/>
                          <a:cs typeface="Arial"/>
                        </a:rPr>
                        <a:t>33,00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1" i="0" u="none" strike="noStrike" dirty="0">
                          <a:solidFill>
                            <a:srgbClr val="225A35"/>
                          </a:solidFill>
                          <a:effectLst/>
                          <a:latin typeface="Arial"/>
                          <a:cs typeface="Arial"/>
                        </a:rPr>
                        <a:t>5,7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8684">
                <a:tc>
                  <a:txBody>
                    <a:bodyPr/>
                    <a:lstStyle/>
                    <a:p>
                      <a:pPr marL="182563" indent="0" algn="l" fontAlgn="b"/>
                      <a:r>
                        <a:rPr lang="en-US" sz="2000" b="1" i="0" u="none" strike="noStrike" dirty="0" err="1">
                          <a:solidFill>
                            <a:srgbClr val="225A35"/>
                          </a:solidFill>
                          <a:effectLst/>
                          <a:latin typeface="Arial"/>
                          <a:cs typeface="Arial"/>
                        </a:rPr>
                        <a:t>Pronamp</a:t>
                      </a:r>
                      <a:endParaRPr lang="en-US" sz="2000" b="1" i="0" u="none" strike="noStrike" dirty="0">
                        <a:solidFill>
                          <a:srgbClr val="225A35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225A35"/>
                          </a:solidFill>
                          <a:effectLst/>
                          <a:latin typeface="Arial"/>
                          <a:cs typeface="Arial"/>
                        </a:rPr>
                        <a:t>26,49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1" i="0" u="none" strike="noStrike" dirty="0">
                          <a:solidFill>
                            <a:srgbClr val="225A35"/>
                          </a:solidFill>
                          <a:effectLst/>
                          <a:latin typeface="Arial"/>
                          <a:cs typeface="Arial"/>
                        </a:rPr>
                        <a:t>33,20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1" i="0" u="none" strike="noStrike" dirty="0">
                          <a:solidFill>
                            <a:srgbClr val="225A35"/>
                          </a:solidFill>
                          <a:effectLst/>
                          <a:latin typeface="Arial"/>
                          <a:cs typeface="Arial"/>
                        </a:rPr>
                        <a:t>25,1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8684">
                <a:tc>
                  <a:txBody>
                    <a:bodyPr/>
                    <a:lstStyle/>
                    <a:p>
                      <a:pPr marL="182563" indent="0" algn="l" fontAlgn="b"/>
                      <a:r>
                        <a:rPr lang="en-US" sz="2000" b="1" i="0" u="none" strike="noStrike" dirty="0" err="1">
                          <a:solidFill>
                            <a:srgbClr val="225A35"/>
                          </a:solidFill>
                          <a:effectLst/>
                          <a:latin typeface="Arial"/>
                          <a:cs typeface="Arial"/>
                        </a:rPr>
                        <a:t>Demais</a:t>
                      </a:r>
                      <a:r>
                        <a:rPr lang="en-US" sz="2000" b="1" i="0" u="none" strike="noStrike" dirty="0">
                          <a:solidFill>
                            <a:srgbClr val="225A35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225A35"/>
                          </a:solidFill>
                          <a:effectLst/>
                          <a:latin typeface="Arial"/>
                          <a:cs typeface="Arial"/>
                        </a:rPr>
                        <a:t>produtores</a:t>
                      </a:r>
                      <a:r>
                        <a:rPr lang="en-US" sz="2000" b="1" i="0" u="none" strike="noStrike" dirty="0">
                          <a:solidFill>
                            <a:srgbClr val="225A35"/>
                          </a:solidFill>
                          <a:effectLst/>
                          <a:latin typeface="Arial"/>
                          <a:cs typeface="Arial"/>
                        </a:rPr>
                        <a:t> e </a:t>
                      </a:r>
                      <a:r>
                        <a:rPr lang="en-US" sz="2000" b="1" i="0" u="none" strike="noStrike" dirty="0" err="1">
                          <a:solidFill>
                            <a:srgbClr val="225A35"/>
                          </a:solidFill>
                          <a:effectLst/>
                          <a:latin typeface="Arial"/>
                          <a:cs typeface="Arial"/>
                        </a:rPr>
                        <a:t>cooperativas</a:t>
                      </a:r>
                      <a:endParaRPr lang="en-US" sz="2000" b="1" i="0" u="none" strike="noStrike" dirty="0">
                        <a:solidFill>
                          <a:srgbClr val="225A35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1" i="0" u="none" strike="noStrike">
                          <a:solidFill>
                            <a:srgbClr val="225A35"/>
                          </a:solidFill>
                          <a:effectLst/>
                          <a:latin typeface="Arial"/>
                          <a:cs typeface="Arial"/>
                        </a:rPr>
                        <a:t>165,04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1" i="0" u="none" strike="noStrike" dirty="0">
                          <a:solidFill>
                            <a:srgbClr val="225A35"/>
                          </a:solidFill>
                          <a:effectLst/>
                          <a:latin typeface="Arial"/>
                          <a:cs typeface="Arial"/>
                        </a:rPr>
                        <a:t>170,17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1" i="0" u="none" strike="noStrike" dirty="0">
                          <a:solidFill>
                            <a:srgbClr val="225A35"/>
                          </a:solidFill>
                          <a:effectLst/>
                          <a:latin typeface="Arial"/>
                          <a:cs typeface="Arial"/>
                        </a:rPr>
                        <a:t>3,1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2695">
                <a:tc>
                  <a:txBody>
                    <a:bodyPr/>
                    <a:lstStyle/>
                    <a:p>
                      <a:pPr marL="182563" indent="0" algn="l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Total Plano </a:t>
                      </a: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Safra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5A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222,74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5A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236,30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5A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6,1</a:t>
                      </a:r>
                      <a:endParaRPr lang="uk-UA" sz="20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5A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6479" y="5147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225A35"/>
                </a:solidFill>
                <a:latin typeface="Arial"/>
                <a:cs typeface="Arial"/>
              </a:rPr>
              <a:t>Volume de </a:t>
            </a:r>
            <a:r>
              <a:rPr lang="en-US" sz="2800" b="1" dirty="0" err="1">
                <a:solidFill>
                  <a:srgbClr val="225A35"/>
                </a:solidFill>
                <a:latin typeface="Arial"/>
                <a:cs typeface="Arial"/>
              </a:rPr>
              <a:t>Recursos</a:t>
            </a:r>
            <a:r>
              <a:rPr lang="en-US" sz="2800" b="1" dirty="0">
                <a:solidFill>
                  <a:srgbClr val="225A35"/>
                </a:solidFill>
                <a:latin typeface="Arial"/>
                <a:cs typeface="Arial"/>
              </a:rPr>
              <a:t> 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780773"/>
              </p:ext>
            </p:extLst>
          </p:nvPr>
        </p:nvGraphicFramePr>
        <p:xfrm>
          <a:off x="467544" y="4083918"/>
          <a:ext cx="2235200" cy="378460"/>
        </p:xfrm>
        <a:graphic>
          <a:graphicData uri="http://schemas.openxmlformats.org/drawingml/2006/table">
            <a:tbl>
              <a:tblPr/>
              <a:tblGrid>
                <a:gridCol w="2235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8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Fonte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elab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DCI/SPA/MAPA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88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-2556792" y="14086"/>
            <a:ext cx="9144000" cy="771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pt-BR" altLang="pt-BR" sz="4400" b="1" dirty="0">
                <a:solidFill>
                  <a:srgbClr val="225A35"/>
                </a:solidFill>
                <a:latin typeface="Arial"/>
                <a:cs typeface="Arial"/>
              </a:rPr>
              <a:t>PRONAF</a:t>
            </a:r>
            <a:endParaRPr kumimoji="0" lang="pt-BR" altLang="pt-BR" sz="4400" b="1" i="0" u="none" strike="noStrike" kern="1200" cap="none" spc="0" normalizeH="0" baseline="0" noProof="0" dirty="0">
              <a:ln>
                <a:noFill/>
              </a:ln>
              <a:solidFill>
                <a:srgbClr val="225A35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>
            <a:off x="3638527" y="1748022"/>
            <a:ext cx="2108905" cy="1710316"/>
          </a:xfrm>
          <a:custGeom>
            <a:avLst/>
            <a:gdLst>
              <a:gd name="T0" fmla="*/ 2619 w 2619"/>
              <a:gd name="T1" fmla="*/ 926 h 2124"/>
              <a:gd name="T2" fmla="*/ 0 w 2619"/>
              <a:gd name="T3" fmla="*/ 2124 h 2124"/>
              <a:gd name="T4" fmla="*/ 0 w 2619"/>
              <a:gd name="T5" fmla="*/ 1198 h 2124"/>
              <a:gd name="T6" fmla="*/ 2619 w 2619"/>
              <a:gd name="T7" fmla="*/ 0 h 2124"/>
              <a:gd name="T8" fmla="*/ 2619 w 2619"/>
              <a:gd name="T9" fmla="*/ 926 h 2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19" h="2124">
                <a:moveTo>
                  <a:pt x="2619" y="926"/>
                </a:moveTo>
                <a:lnTo>
                  <a:pt x="0" y="2124"/>
                </a:lnTo>
                <a:lnTo>
                  <a:pt x="0" y="1198"/>
                </a:lnTo>
                <a:lnTo>
                  <a:pt x="2619" y="0"/>
                </a:lnTo>
                <a:lnTo>
                  <a:pt x="2619" y="926"/>
                </a:lnTo>
                <a:close/>
              </a:path>
            </a:pathLst>
          </a:custGeom>
          <a:solidFill>
            <a:srgbClr val="0A3F1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4" name="Freeform 7"/>
          <p:cNvSpPr>
            <a:spLocks/>
          </p:cNvSpPr>
          <p:nvPr/>
        </p:nvSpPr>
        <p:spPr bwMode="auto">
          <a:xfrm>
            <a:off x="6495547" y="1748022"/>
            <a:ext cx="2108905" cy="1710316"/>
          </a:xfrm>
          <a:custGeom>
            <a:avLst/>
            <a:gdLst>
              <a:gd name="T0" fmla="*/ 2619 w 2619"/>
              <a:gd name="T1" fmla="*/ 926 h 2124"/>
              <a:gd name="T2" fmla="*/ 0 w 2619"/>
              <a:gd name="T3" fmla="*/ 2124 h 2124"/>
              <a:gd name="T4" fmla="*/ 0 w 2619"/>
              <a:gd name="T5" fmla="*/ 1198 h 2124"/>
              <a:gd name="T6" fmla="*/ 2619 w 2619"/>
              <a:gd name="T7" fmla="*/ 0 h 2124"/>
              <a:gd name="T8" fmla="*/ 2619 w 2619"/>
              <a:gd name="T9" fmla="*/ 926 h 2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19" h="2124">
                <a:moveTo>
                  <a:pt x="2619" y="926"/>
                </a:moveTo>
                <a:lnTo>
                  <a:pt x="0" y="2124"/>
                </a:lnTo>
                <a:lnTo>
                  <a:pt x="0" y="1198"/>
                </a:lnTo>
                <a:lnTo>
                  <a:pt x="2619" y="0"/>
                </a:lnTo>
                <a:lnTo>
                  <a:pt x="2619" y="926"/>
                </a:lnTo>
                <a:close/>
              </a:path>
            </a:pathLst>
          </a:custGeom>
          <a:solidFill>
            <a:srgbClr val="0C314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3638522" y="2712694"/>
            <a:ext cx="2108904" cy="745645"/>
          </a:xfrm>
          <a:prstGeom prst="rect">
            <a:avLst/>
          </a:prstGeom>
          <a:solidFill>
            <a:srgbClr val="225A3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3638522" y="1574825"/>
            <a:ext cx="2108904" cy="745645"/>
          </a:xfrm>
          <a:prstGeom prst="rect">
            <a:avLst/>
          </a:prstGeom>
          <a:solidFill>
            <a:srgbClr val="225A3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6495542" y="2712694"/>
            <a:ext cx="2108904" cy="745645"/>
          </a:xfrm>
          <a:prstGeom prst="rect">
            <a:avLst/>
          </a:prstGeom>
          <a:solidFill>
            <a:srgbClr val="25406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6495542" y="1574825"/>
            <a:ext cx="2108904" cy="745645"/>
          </a:xfrm>
          <a:prstGeom prst="rect">
            <a:avLst/>
          </a:prstGeom>
          <a:solidFill>
            <a:srgbClr val="25406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424345" y="3665760"/>
            <a:ext cx="518570" cy="785908"/>
            <a:chOff x="15279606" y="9901367"/>
            <a:chExt cx="1022350" cy="1549399"/>
          </a:xfrm>
        </p:grpSpPr>
        <p:sp>
          <p:nvSpPr>
            <p:cNvPr id="82" name="Freeform 17"/>
            <p:cNvSpPr>
              <a:spLocks/>
            </p:cNvSpPr>
            <p:nvPr/>
          </p:nvSpPr>
          <p:spPr bwMode="auto">
            <a:xfrm>
              <a:off x="15279606" y="9901367"/>
              <a:ext cx="1022350" cy="1276350"/>
            </a:xfrm>
            <a:custGeom>
              <a:avLst/>
              <a:gdLst>
                <a:gd name="T0" fmla="*/ 0 w 644"/>
                <a:gd name="T1" fmla="*/ 0 h 804"/>
                <a:gd name="T2" fmla="*/ 0 w 644"/>
                <a:gd name="T3" fmla="*/ 804 h 804"/>
                <a:gd name="T4" fmla="*/ 644 w 644"/>
                <a:gd name="T5" fmla="*/ 80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4" h="804">
                  <a:moveTo>
                    <a:pt x="0" y="0"/>
                  </a:moveTo>
                  <a:lnTo>
                    <a:pt x="0" y="804"/>
                  </a:lnTo>
                  <a:lnTo>
                    <a:pt x="644" y="804"/>
                  </a:lnTo>
                </a:path>
              </a:pathLst>
            </a:custGeom>
            <a:noFill/>
            <a:ln w="69850" cap="flat">
              <a:solidFill>
                <a:srgbClr val="225A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83" name="Freeform 21"/>
            <p:cNvSpPr>
              <a:spLocks/>
            </p:cNvSpPr>
            <p:nvPr/>
          </p:nvSpPr>
          <p:spPr bwMode="auto">
            <a:xfrm>
              <a:off x="16036843" y="10912604"/>
              <a:ext cx="265112" cy="538162"/>
            </a:xfrm>
            <a:custGeom>
              <a:avLst/>
              <a:gdLst>
                <a:gd name="T0" fmla="*/ 0 w 167"/>
                <a:gd name="T1" fmla="*/ 339 h 339"/>
                <a:gd name="T2" fmla="*/ 167 w 167"/>
                <a:gd name="T3" fmla="*/ 167 h 339"/>
                <a:gd name="T4" fmla="*/ 0 w 167"/>
                <a:gd name="T5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7" h="339">
                  <a:moveTo>
                    <a:pt x="0" y="339"/>
                  </a:moveTo>
                  <a:lnTo>
                    <a:pt x="167" y="167"/>
                  </a:lnTo>
                  <a:lnTo>
                    <a:pt x="0" y="0"/>
                  </a:lnTo>
                </a:path>
              </a:pathLst>
            </a:custGeom>
            <a:noFill/>
            <a:ln w="69850" cap="flat">
              <a:solidFill>
                <a:srgbClr val="225A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263660" y="3665760"/>
            <a:ext cx="522596" cy="785908"/>
            <a:chOff x="19049918" y="9901367"/>
            <a:chExt cx="1030288" cy="1549399"/>
          </a:xfrm>
        </p:grpSpPr>
        <p:sp>
          <p:nvSpPr>
            <p:cNvPr id="80" name="Freeform 18"/>
            <p:cNvSpPr>
              <a:spLocks/>
            </p:cNvSpPr>
            <p:nvPr/>
          </p:nvSpPr>
          <p:spPr bwMode="auto">
            <a:xfrm>
              <a:off x="19067381" y="9901367"/>
              <a:ext cx="1012825" cy="1276350"/>
            </a:xfrm>
            <a:custGeom>
              <a:avLst/>
              <a:gdLst>
                <a:gd name="T0" fmla="*/ 638 w 638"/>
                <a:gd name="T1" fmla="*/ 0 h 804"/>
                <a:gd name="T2" fmla="*/ 638 w 638"/>
                <a:gd name="T3" fmla="*/ 804 h 804"/>
                <a:gd name="T4" fmla="*/ 0 w 638"/>
                <a:gd name="T5" fmla="*/ 80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8" h="804">
                  <a:moveTo>
                    <a:pt x="638" y="0"/>
                  </a:moveTo>
                  <a:lnTo>
                    <a:pt x="638" y="804"/>
                  </a:lnTo>
                  <a:lnTo>
                    <a:pt x="0" y="804"/>
                  </a:lnTo>
                </a:path>
              </a:pathLst>
            </a:custGeom>
            <a:noFill/>
            <a:ln w="69850" cap="flat">
              <a:solidFill>
                <a:schemeClr val="accent1">
                  <a:lumMod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81" name="Freeform 22"/>
            <p:cNvSpPr>
              <a:spLocks/>
            </p:cNvSpPr>
            <p:nvPr/>
          </p:nvSpPr>
          <p:spPr bwMode="auto">
            <a:xfrm>
              <a:off x="19049918" y="10912604"/>
              <a:ext cx="265112" cy="538162"/>
            </a:xfrm>
            <a:custGeom>
              <a:avLst/>
              <a:gdLst>
                <a:gd name="T0" fmla="*/ 167 w 167"/>
                <a:gd name="T1" fmla="*/ 0 h 339"/>
                <a:gd name="T2" fmla="*/ 0 w 167"/>
                <a:gd name="T3" fmla="*/ 167 h 339"/>
                <a:gd name="T4" fmla="*/ 167 w 167"/>
                <a:gd name="T5" fmla="*/ 33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7" h="339">
                  <a:moveTo>
                    <a:pt x="167" y="0"/>
                  </a:moveTo>
                  <a:lnTo>
                    <a:pt x="0" y="167"/>
                  </a:lnTo>
                  <a:lnTo>
                    <a:pt x="167" y="339"/>
                  </a:lnTo>
                </a:path>
              </a:pathLst>
            </a:custGeom>
            <a:noFill/>
            <a:ln w="69850" cap="flat">
              <a:solidFill>
                <a:schemeClr val="accent1">
                  <a:lumMod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18458" y="776570"/>
            <a:ext cx="653045" cy="656265"/>
            <a:chOff x="15014493" y="2433767"/>
            <a:chExt cx="1287463" cy="1293812"/>
          </a:xfrm>
        </p:grpSpPr>
        <p:sp>
          <p:nvSpPr>
            <p:cNvPr id="78" name="Freeform 19"/>
            <p:cNvSpPr>
              <a:spLocks/>
            </p:cNvSpPr>
            <p:nvPr/>
          </p:nvSpPr>
          <p:spPr bwMode="auto">
            <a:xfrm>
              <a:off x="15014493" y="3464054"/>
              <a:ext cx="528637" cy="263525"/>
            </a:xfrm>
            <a:custGeom>
              <a:avLst/>
              <a:gdLst>
                <a:gd name="T0" fmla="*/ 0 w 333"/>
                <a:gd name="T1" fmla="*/ 0 h 166"/>
                <a:gd name="T2" fmla="*/ 167 w 333"/>
                <a:gd name="T3" fmla="*/ 166 h 166"/>
                <a:gd name="T4" fmla="*/ 333 w 333"/>
                <a:gd name="T5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3" h="166">
                  <a:moveTo>
                    <a:pt x="0" y="0"/>
                  </a:moveTo>
                  <a:lnTo>
                    <a:pt x="167" y="166"/>
                  </a:lnTo>
                  <a:lnTo>
                    <a:pt x="333" y="0"/>
                  </a:lnTo>
                </a:path>
              </a:pathLst>
            </a:custGeom>
            <a:noFill/>
            <a:ln w="69850" cap="flat">
              <a:solidFill>
                <a:srgbClr val="225A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9" name="Freeform 23"/>
            <p:cNvSpPr>
              <a:spLocks/>
            </p:cNvSpPr>
            <p:nvPr/>
          </p:nvSpPr>
          <p:spPr bwMode="auto">
            <a:xfrm>
              <a:off x="15279606" y="2433767"/>
              <a:ext cx="1022350" cy="1285875"/>
            </a:xfrm>
            <a:custGeom>
              <a:avLst/>
              <a:gdLst>
                <a:gd name="T0" fmla="*/ 0 w 644"/>
                <a:gd name="T1" fmla="*/ 810 h 810"/>
                <a:gd name="T2" fmla="*/ 0 w 644"/>
                <a:gd name="T3" fmla="*/ 0 h 810"/>
                <a:gd name="T4" fmla="*/ 644 w 644"/>
                <a:gd name="T5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4" h="810">
                  <a:moveTo>
                    <a:pt x="0" y="810"/>
                  </a:moveTo>
                  <a:lnTo>
                    <a:pt x="0" y="0"/>
                  </a:lnTo>
                  <a:lnTo>
                    <a:pt x="644" y="0"/>
                  </a:lnTo>
                </a:path>
              </a:pathLst>
            </a:custGeom>
            <a:noFill/>
            <a:ln w="69850" cap="flat">
              <a:solidFill>
                <a:srgbClr val="225A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869315" y="747575"/>
            <a:ext cx="647407" cy="656265"/>
            <a:chOff x="19076906" y="2433767"/>
            <a:chExt cx="1276349" cy="1293812"/>
          </a:xfrm>
        </p:grpSpPr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19824618" y="3464054"/>
              <a:ext cx="528637" cy="263525"/>
            </a:xfrm>
            <a:custGeom>
              <a:avLst/>
              <a:gdLst>
                <a:gd name="T0" fmla="*/ 0 w 333"/>
                <a:gd name="T1" fmla="*/ 0 h 166"/>
                <a:gd name="T2" fmla="*/ 167 w 333"/>
                <a:gd name="T3" fmla="*/ 166 h 166"/>
                <a:gd name="T4" fmla="*/ 333 w 333"/>
                <a:gd name="T5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3" h="166">
                  <a:moveTo>
                    <a:pt x="0" y="0"/>
                  </a:moveTo>
                  <a:lnTo>
                    <a:pt x="167" y="166"/>
                  </a:lnTo>
                  <a:lnTo>
                    <a:pt x="333" y="0"/>
                  </a:lnTo>
                </a:path>
              </a:pathLst>
            </a:custGeom>
            <a:noFill/>
            <a:ln w="69850" cap="flat">
              <a:solidFill>
                <a:schemeClr val="accent1">
                  <a:lumMod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7" name="Freeform 24"/>
            <p:cNvSpPr>
              <a:spLocks/>
            </p:cNvSpPr>
            <p:nvPr/>
          </p:nvSpPr>
          <p:spPr bwMode="auto">
            <a:xfrm>
              <a:off x="19076906" y="2433767"/>
              <a:ext cx="1012825" cy="1285875"/>
            </a:xfrm>
            <a:custGeom>
              <a:avLst/>
              <a:gdLst>
                <a:gd name="T0" fmla="*/ 638 w 638"/>
                <a:gd name="T1" fmla="*/ 810 h 810"/>
                <a:gd name="T2" fmla="*/ 638 w 638"/>
                <a:gd name="T3" fmla="*/ 0 h 810"/>
                <a:gd name="T4" fmla="*/ 0 w 638"/>
                <a:gd name="T5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8" h="810">
                  <a:moveTo>
                    <a:pt x="638" y="810"/>
                  </a:moveTo>
                  <a:lnTo>
                    <a:pt x="638" y="0"/>
                  </a:lnTo>
                  <a:lnTo>
                    <a:pt x="0" y="0"/>
                  </a:lnTo>
                </a:path>
              </a:pathLst>
            </a:custGeom>
            <a:noFill/>
            <a:ln w="69850" cap="flat">
              <a:solidFill>
                <a:schemeClr val="accent1">
                  <a:lumMod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sp>
        <p:nvSpPr>
          <p:cNvPr id="71" name="Text Placeholder 33"/>
          <p:cNvSpPr txBox="1">
            <a:spLocks/>
          </p:cNvSpPr>
          <p:nvPr/>
        </p:nvSpPr>
        <p:spPr>
          <a:xfrm>
            <a:off x="3793390" y="1799774"/>
            <a:ext cx="1857505" cy="288589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371600">
              <a:spcBef>
                <a:spcPct val="0"/>
              </a:spcBef>
              <a:buNone/>
              <a:defRPr/>
            </a:pPr>
            <a:r>
              <a:rPr lang="en-AU" sz="2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Lato Regular" panose="020F0502020204030203" pitchFamily="34" charset="0"/>
                <a:cs typeface="Arial"/>
              </a:rPr>
              <a:t>19,4 </a:t>
            </a:r>
            <a:r>
              <a:rPr lang="en-AU" sz="2200" b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Lato Regular" panose="020F0502020204030203" pitchFamily="34" charset="0"/>
                <a:cs typeface="Arial"/>
              </a:rPr>
              <a:t>Bilhões</a:t>
            </a:r>
            <a:endParaRPr lang="en-AU" sz="22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/>
              <a:ea typeface="Lato Regular" panose="020F0502020204030203" pitchFamily="34" charset="0"/>
              <a:cs typeface="Arial"/>
            </a:endParaRPr>
          </a:p>
        </p:txBody>
      </p:sp>
      <p:sp>
        <p:nvSpPr>
          <p:cNvPr id="65" name="Text Placeholder 33"/>
          <p:cNvSpPr txBox="1">
            <a:spLocks/>
          </p:cNvSpPr>
          <p:nvPr/>
        </p:nvSpPr>
        <p:spPr>
          <a:xfrm>
            <a:off x="4029999" y="2955933"/>
            <a:ext cx="1395861" cy="261568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371600">
              <a:spcBef>
                <a:spcPct val="0"/>
              </a:spcBef>
              <a:buNone/>
              <a:defRPr/>
            </a:pPr>
            <a:r>
              <a:rPr lang="en-AU" sz="2400" b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Lato Regular" panose="020F0502020204030203" pitchFamily="34" charset="0"/>
                <a:cs typeface="Arial"/>
              </a:rPr>
              <a:t>Custeio</a:t>
            </a:r>
            <a:endParaRPr lang="en-AU" sz="2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/>
              <a:ea typeface="Lato Regular" panose="020F0502020204030203" pitchFamily="34" charset="0"/>
              <a:cs typeface="Arial"/>
            </a:endParaRPr>
          </a:p>
        </p:txBody>
      </p:sp>
      <p:sp>
        <p:nvSpPr>
          <p:cNvPr id="37" name="Oval 15"/>
          <p:cNvSpPr>
            <a:spLocks noChangeArrowheads="1"/>
          </p:cNvSpPr>
          <p:nvPr/>
        </p:nvSpPr>
        <p:spPr bwMode="auto">
          <a:xfrm>
            <a:off x="5449657" y="195487"/>
            <a:ext cx="1273159" cy="127219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26910" y="510966"/>
            <a:ext cx="112929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7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Times New Roman" panose="02020603050405020304" pitchFamily="18" charset="0"/>
                <a:cs typeface="Arial"/>
              </a:rPr>
              <a:t>Aumento </a:t>
            </a:r>
          </a:p>
          <a:p>
            <a:pPr algn="ctr"/>
            <a:r>
              <a:rPr lang="pt-BR" sz="17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Times New Roman" panose="02020603050405020304" pitchFamily="18" charset="0"/>
                <a:cs typeface="Arial"/>
              </a:rPr>
              <a:t>de 5,7%</a:t>
            </a:r>
            <a:endParaRPr lang="en-US" sz="17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048" name="Rectangle 2047"/>
          <p:cNvSpPr/>
          <p:nvPr/>
        </p:nvSpPr>
        <p:spPr>
          <a:xfrm>
            <a:off x="5134177" y="3902371"/>
            <a:ext cx="1971747" cy="63095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9941" y="3902369"/>
            <a:ext cx="16241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Taxa de Juros </a:t>
            </a:r>
          </a:p>
          <a:p>
            <a:pPr algn="ctr"/>
            <a:r>
              <a:rPr lang="pt-BR" sz="1600" b="1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(2,75% OU 4%)</a:t>
            </a:r>
          </a:p>
        </p:txBody>
      </p:sp>
      <p:sp>
        <p:nvSpPr>
          <p:cNvPr id="95" name="Text Placeholder 33"/>
          <p:cNvSpPr txBox="1">
            <a:spLocks/>
          </p:cNvSpPr>
          <p:nvPr/>
        </p:nvSpPr>
        <p:spPr>
          <a:xfrm>
            <a:off x="6639651" y="1802097"/>
            <a:ext cx="1857505" cy="288589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371600">
              <a:spcBef>
                <a:spcPct val="0"/>
              </a:spcBef>
              <a:buNone/>
              <a:defRPr/>
            </a:pPr>
            <a:r>
              <a:rPr lang="en-AU" sz="2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Lato Regular" panose="020F0502020204030203" pitchFamily="34" charset="0"/>
                <a:cs typeface="Arial"/>
              </a:rPr>
              <a:t>13,6 </a:t>
            </a:r>
            <a:r>
              <a:rPr lang="en-AU" sz="2200" b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Lato Regular" panose="020F0502020204030203" pitchFamily="34" charset="0"/>
                <a:cs typeface="Arial"/>
              </a:rPr>
              <a:t>Bilhões</a:t>
            </a:r>
            <a:endParaRPr lang="en-AU" sz="22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/>
              <a:ea typeface="Lato Regular" panose="020F0502020204030203" pitchFamily="34" charset="0"/>
              <a:cs typeface="Arial"/>
            </a:endParaRPr>
          </a:p>
        </p:txBody>
      </p:sp>
      <p:sp>
        <p:nvSpPr>
          <p:cNvPr id="96" name="Text Placeholder 33"/>
          <p:cNvSpPr txBox="1">
            <a:spLocks/>
          </p:cNvSpPr>
          <p:nvPr/>
        </p:nvSpPr>
        <p:spPr>
          <a:xfrm>
            <a:off x="6408712" y="2931791"/>
            <a:ext cx="2267744" cy="261568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371600">
              <a:spcBef>
                <a:spcPct val="0"/>
              </a:spcBef>
              <a:buNone/>
              <a:defRPr/>
            </a:pPr>
            <a:r>
              <a:rPr lang="en-AU" sz="2400" b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Lato Regular" panose="020F0502020204030203" pitchFamily="34" charset="0"/>
                <a:cs typeface="Arial"/>
              </a:rPr>
              <a:t>Investimento</a:t>
            </a:r>
            <a:endParaRPr lang="en-AU" sz="2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/>
              <a:ea typeface="Lato Regular" panose="020F0502020204030203" pitchFamily="34" charset="0"/>
              <a:cs typeface="Arial"/>
            </a:endParaRPr>
          </a:p>
        </p:txBody>
      </p:sp>
      <p:sp>
        <p:nvSpPr>
          <p:cNvPr id="98" name="Oval 15"/>
          <p:cNvSpPr>
            <a:spLocks noChangeArrowheads="1"/>
          </p:cNvSpPr>
          <p:nvPr/>
        </p:nvSpPr>
        <p:spPr bwMode="auto">
          <a:xfrm>
            <a:off x="755576" y="1347614"/>
            <a:ext cx="2232248" cy="223055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052" name="Rectangle 2051"/>
          <p:cNvSpPr/>
          <p:nvPr/>
        </p:nvSpPr>
        <p:spPr>
          <a:xfrm>
            <a:off x="721403" y="1991037"/>
            <a:ext cx="2125903" cy="9900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>
              <a:lnSpc>
                <a:spcPts val="3500"/>
              </a:lnSpc>
              <a:defRPr/>
            </a:pPr>
            <a:r>
              <a:rPr lang="pt-BR" sz="3200" b="1" dirty="0" err="1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Times New Roman" panose="02020603050405020304" pitchFamily="18" charset="0"/>
                <a:cs typeface="Arial"/>
              </a:rPr>
              <a:t>R</a:t>
            </a:r>
            <a:r>
              <a:rPr lang="pt-BR" sz="3200" b="1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Times New Roman" panose="02020603050405020304" pitchFamily="18" charset="0"/>
                <a:cs typeface="Arial"/>
              </a:rPr>
              <a:t>$ 33 </a:t>
            </a:r>
          </a:p>
          <a:p>
            <a:pPr lvl="1" algn="ctr">
              <a:lnSpc>
                <a:spcPts val="3500"/>
              </a:lnSpc>
              <a:defRPr/>
            </a:pPr>
            <a:r>
              <a:rPr lang="pt-BR" sz="3200" b="1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Times New Roman" panose="02020603050405020304" pitchFamily="18" charset="0"/>
                <a:cs typeface="Arial"/>
              </a:rPr>
              <a:t>Bilhões</a:t>
            </a:r>
          </a:p>
        </p:txBody>
      </p:sp>
    </p:spTree>
    <p:extLst>
      <p:ext uri="{BB962C8B-B14F-4D97-AF65-F5344CB8AC3E}">
        <p14:creationId xmlns:p14="http://schemas.microsoft.com/office/powerpoint/2010/main" val="341209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-2412776" y="2"/>
            <a:ext cx="9144000" cy="771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pt-BR" altLang="pt-BR" sz="4400" b="1" dirty="0" err="1">
                <a:solidFill>
                  <a:srgbClr val="225A35"/>
                </a:solidFill>
                <a:latin typeface="Arial"/>
                <a:cs typeface="Arial"/>
              </a:rPr>
              <a:t>PRONAMP</a:t>
            </a:r>
            <a:endParaRPr kumimoji="0" lang="pt-BR" altLang="pt-BR" sz="4400" b="1" i="0" u="none" strike="noStrike" kern="1200" cap="none" spc="0" normalizeH="0" baseline="0" noProof="0" dirty="0">
              <a:ln>
                <a:noFill/>
              </a:ln>
              <a:solidFill>
                <a:srgbClr val="225A35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674164" y="3756979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225A35"/>
                </a:solidFill>
                <a:latin typeface="Arial Black" pitchFamily="34" charset="0"/>
              </a:rPr>
              <a:t>Taxa de </a:t>
            </a:r>
          </a:p>
          <a:p>
            <a:pPr algn="ctr"/>
            <a:r>
              <a:rPr lang="pt-BR" sz="2400" dirty="0">
                <a:solidFill>
                  <a:srgbClr val="225A35"/>
                </a:solidFill>
                <a:latin typeface="Arial Black" pitchFamily="34" charset="0"/>
              </a:rPr>
              <a:t>Juros</a:t>
            </a:r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>
            <a:off x="3566519" y="1733544"/>
            <a:ext cx="2108905" cy="1710316"/>
          </a:xfrm>
          <a:custGeom>
            <a:avLst/>
            <a:gdLst>
              <a:gd name="T0" fmla="*/ 2619 w 2619"/>
              <a:gd name="T1" fmla="*/ 926 h 2124"/>
              <a:gd name="T2" fmla="*/ 0 w 2619"/>
              <a:gd name="T3" fmla="*/ 2124 h 2124"/>
              <a:gd name="T4" fmla="*/ 0 w 2619"/>
              <a:gd name="T5" fmla="*/ 1198 h 2124"/>
              <a:gd name="T6" fmla="*/ 2619 w 2619"/>
              <a:gd name="T7" fmla="*/ 0 h 2124"/>
              <a:gd name="T8" fmla="*/ 2619 w 2619"/>
              <a:gd name="T9" fmla="*/ 926 h 2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19" h="2124">
                <a:moveTo>
                  <a:pt x="2619" y="926"/>
                </a:moveTo>
                <a:lnTo>
                  <a:pt x="0" y="2124"/>
                </a:lnTo>
                <a:lnTo>
                  <a:pt x="0" y="1198"/>
                </a:lnTo>
                <a:lnTo>
                  <a:pt x="2619" y="0"/>
                </a:lnTo>
                <a:lnTo>
                  <a:pt x="2619" y="926"/>
                </a:lnTo>
                <a:close/>
              </a:path>
            </a:pathLst>
          </a:custGeom>
          <a:solidFill>
            <a:srgbClr val="0A3F1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4" name="Freeform 7"/>
          <p:cNvSpPr>
            <a:spLocks/>
          </p:cNvSpPr>
          <p:nvPr/>
        </p:nvSpPr>
        <p:spPr bwMode="auto">
          <a:xfrm>
            <a:off x="6423539" y="1733544"/>
            <a:ext cx="2108905" cy="1710316"/>
          </a:xfrm>
          <a:custGeom>
            <a:avLst/>
            <a:gdLst>
              <a:gd name="T0" fmla="*/ 2619 w 2619"/>
              <a:gd name="T1" fmla="*/ 926 h 2124"/>
              <a:gd name="T2" fmla="*/ 0 w 2619"/>
              <a:gd name="T3" fmla="*/ 2124 h 2124"/>
              <a:gd name="T4" fmla="*/ 0 w 2619"/>
              <a:gd name="T5" fmla="*/ 1198 h 2124"/>
              <a:gd name="T6" fmla="*/ 2619 w 2619"/>
              <a:gd name="T7" fmla="*/ 0 h 2124"/>
              <a:gd name="T8" fmla="*/ 2619 w 2619"/>
              <a:gd name="T9" fmla="*/ 926 h 2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19" h="2124">
                <a:moveTo>
                  <a:pt x="2619" y="926"/>
                </a:moveTo>
                <a:lnTo>
                  <a:pt x="0" y="2124"/>
                </a:lnTo>
                <a:lnTo>
                  <a:pt x="0" y="1198"/>
                </a:lnTo>
                <a:lnTo>
                  <a:pt x="2619" y="0"/>
                </a:lnTo>
                <a:lnTo>
                  <a:pt x="2619" y="926"/>
                </a:lnTo>
                <a:close/>
              </a:path>
            </a:pathLst>
          </a:custGeom>
          <a:solidFill>
            <a:srgbClr val="0C314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3566514" y="2698215"/>
            <a:ext cx="2108904" cy="745645"/>
          </a:xfrm>
          <a:prstGeom prst="rect">
            <a:avLst/>
          </a:prstGeom>
          <a:solidFill>
            <a:srgbClr val="225A3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566514" y="1560346"/>
            <a:ext cx="2108904" cy="745645"/>
          </a:xfrm>
          <a:prstGeom prst="rect">
            <a:avLst/>
          </a:prstGeom>
          <a:solidFill>
            <a:srgbClr val="225A3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6423534" y="2698215"/>
            <a:ext cx="2108904" cy="74564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6423534" y="1560346"/>
            <a:ext cx="2108904" cy="74564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646450" y="762092"/>
            <a:ext cx="653045" cy="656265"/>
            <a:chOff x="15014493" y="2433767"/>
            <a:chExt cx="1287463" cy="1293812"/>
          </a:xfrm>
        </p:grpSpPr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15014493" y="3464054"/>
              <a:ext cx="528637" cy="263525"/>
            </a:xfrm>
            <a:custGeom>
              <a:avLst/>
              <a:gdLst>
                <a:gd name="T0" fmla="*/ 0 w 333"/>
                <a:gd name="T1" fmla="*/ 0 h 166"/>
                <a:gd name="T2" fmla="*/ 167 w 333"/>
                <a:gd name="T3" fmla="*/ 166 h 166"/>
                <a:gd name="T4" fmla="*/ 333 w 333"/>
                <a:gd name="T5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3" h="166">
                  <a:moveTo>
                    <a:pt x="0" y="0"/>
                  </a:moveTo>
                  <a:lnTo>
                    <a:pt x="167" y="166"/>
                  </a:lnTo>
                  <a:lnTo>
                    <a:pt x="333" y="0"/>
                  </a:lnTo>
                </a:path>
              </a:pathLst>
            </a:custGeom>
            <a:noFill/>
            <a:ln w="69850" cap="flat">
              <a:solidFill>
                <a:srgbClr val="225A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15279606" y="2433767"/>
              <a:ext cx="1022350" cy="1285875"/>
            </a:xfrm>
            <a:custGeom>
              <a:avLst/>
              <a:gdLst>
                <a:gd name="T0" fmla="*/ 0 w 644"/>
                <a:gd name="T1" fmla="*/ 810 h 810"/>
                <a:gd name="T2" fmla="*/ 0 w 644"/>
                <a:gd name="T3" fmla="*/ 0 h 810"/>
                <a:gd name="T4" fmla="*/ 644 w 644"/>
                <a:gd name="T5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4" h="810">
                  <a:moveTo>
                    <a:pt x="0" y="810"/>
                  </a:moveTo>
                  <a:lnTo>
                    <a:pt x="0" y="0"/>
                  </a:lnTo>
                  <a:lnTo>
                    <a:pt x="644" y="0"/>
                  </a:lnTo>
                </a:path>
              </a:pathLst>
            </a:custGeom>
            <a:noFill/>
            <a:ln w="69850" cap="flat">
              <a:solidFill>
                <a:srgbClr val="225A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797307" y="733097"/>
            <a:ext cx="647407" cy="656265"/>
            <a:chOff x="19076906" y="2433767"/>
            <a:chExt cx="1276349" cy="1293812"/>
          </a:xfrm>
        </p:grpSpPr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19824618" y="3464054"/>
              <a:ext cx="528637" cy="263525"/>
            </a:xfrm>
            <a:custGeom>
              <a:avLst/>
              <a:gdLst>
                <a:gd name="T0" fmla="*/ 0 w 333"/>
                <a:gd name="T1" fmla="*/ 0 h 166"/>
                <a:gd name="T2" fmla="*/ 167 w 333"/>
                <a:gd name="T3" fmla="*/ 166 h 166"/>
                <a:gd name="T4" fmla="*/ 333 w 333"/>
                <a:gd name="T5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3" h="166">
                  <a:moveTo>
                    <a:pt x="0" y="0"/>
                  </a:moveTo>
                  <a:lnTo>
                    <a:pt x="167" y="166"/>
                  </a:lnTo>
                  <a:lnTo>
                    <a:pt x="333" y="0"/>
                  </a:lnTo>
                </a:path>
              </a:pathLst>
            </a:custGeom>
            <a:noFill/>
            <a:ln w="69850" cap="flat">
              <a:solidFill>
                <a:srgbClr val="8064A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19076906" y="2433767"/>
              <a:ext cx="1012825" cy="1285875"/>
            </a:xfrm>
            <a:custGeom>
              <a:avLst/>
              <a:gdLst>
                <a:gd name="T0" fmla="*/ 638 w 638"/>
                <a:gd name="T1" fmla="*/ 810 h 810"/>
                <a:gd name="T2" fmla="*/ 638 w 638"/>
                <a:gd name="T3" fmla="*/ 0 h 810"/>
                <a:gd name="T4" fmla="*/ 0 w 638"/>
                <a:gd name="T5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8" h="810">
                  <a:moveTo>
                    <a:pt x="638" y="810"/>
                  </a:moveTo>
                  <a:lnTo>
                    <a:pt x="638" y="0"/>
                  </a:lnTo>
                  <a:lnTo>
                    <a:pt x="0" y="0"/>
                  </a:lnTo>
                </a:path>
              </a:pathLst>
            </a:custGeom>
            <a:noFill/>
            <a:ln w="69850" cap="flat">
              <a:solidFill>
                <a:srgbClr val="8064A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sp>
        <p:nvSpPr>
          <p:cNvPr id="31" name="Text Placeholder 33"/>
          <p:cNvSpPr txBox="1">
            <a:spLocks/>
          </p:cNvSpPr>
          <p:nvPr/>
        </p:nvSpPr>
        <p:spPr>
          <a:xfrm>
            <a:off x="3721382" y="1785295"/>
            <a:ext cx="1857505" cy="288589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371600">
              <a:spcBef>
                <a:spcPct val="0"/>
              </a:spcBef>
              <a:buNone/>
              <a:defRPr/>
            </a:pPr>
            <a:r>
              <a:rPr lang="en-AU" sz="2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Lato Regular" panose="020F0502020204030203" pitchFamily="34" charset="0"/>
                <a:cs typeface="Arial"/>
              </a:rPr>
              <a:t>29,4 </a:t>
            </a:r>
            <a:r>
              <a:rPr lang="en-AU" sz="2200" b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Lato Regular" panose="020F0502020204030203" pitchFamily="34" charset="0"/>
                <a:cs typeface="Arial"/>
              </a:rPr>
              <a:t>Bilhões</a:t>
            </a:r>
            <a:endParaRPr lang="en-AU" sz="22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/>
              <a:ea typeface="Lato Regular" panose="020F0502020204030203" pitchFamily="34" charset="0"/>
              <a:cs typeface="Arial"/>
            </a:endParaRPr>
          </a:p>
        </p:txBody>
      </p:sp>
      <p:sp>
        <p:nvSpPr>
          <p:cNvPr id="32" name="Text Placeholder 33"/>
          <p:cNvSpPr txBox="1">
            <a:spLocks/>
          </p:cNvSpPr>
          <p:nvPr/>
        </p:nvSpPr>
        <p:spPr>
          <a:xfrm>
            <a:off x="3957991" y="2941452"/>
            <a:ext cx="1395861" cy="261568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371600">
              <a:spcBef>
                <a:spcPct val="0"/>
              </a:spcBef>
              <a:buNone/>
              <a:defRPr/>
            </a:pPr>
            <a:r>
              <a:rPr lang="en-AU" sz="2400" b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Lato Regular" panose="020F0502020204030203" pitchFamily="34" charset="0"/>
                <a:cs typeface="Arial"/>
              </a:rPr>
              <a:t>Custeio</a:t>
            </a:r>
            <a:endParaRPr lang="en-AU" sz="2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/>
              <a:ea typeface="Lato Regular" panose="020F0502020204030203" pitchFamily="34" charset="0"/>
              <a:cs typeface="Arial"/>
            </a:endParaRPr>
          </a:p>
        </p:txBody>
      </p:sp>
      <p:sp>
        <p:nvSpPr>
          <p:cNvPr id="33" name="Oval 15"/>
          <p:cNvSpPr>
            <a:spLocks noChangeArrowheads="1"/>
          </p:cNvSpPr>
          <p:nvPr/>
        </p:nvSpPr>
        <p:spPr bwMode="auto">
          <a:xfrm>
            <a:off x="5377649" y="181008"/>
            <a:ext cx="1273159" cy="127219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424677" y="496487"/>
            <a:ext cx="118974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7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Times New Roman" panose="02020603050405020304" pitchFamily="18" charset="0"/>
                <a:cs typeface="Arial"/>
              </a:rPr>
              <a:t>Aumento </a:t>
            </a:r>
          </a:p>
          <a:p>
            <a:pPr algn="ctr"/>
            <a:r>
              <a:rPr lang="pt-BR" sz="17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Times New Roman" panose="02020603050405020304" pitchFamily="18" charset="0"/>
                <a:cs typeface="Arial"/>
              </a:rPr>
              <a:t>de 25,1%</a:t>
            </a:r>
            <a:endParaRPr lang="en-US" sz="17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7" name="Text Placeholder 33"/>
          <p:cNvSpPr txBox="1">
            <a:spLocks/>
          </p:cNvSpPr>
          <p:nvPr/>
        </p:nvSpPr>
        <p:spPr>
          <a:xfrm>
            <a:off x="6567643" y="1787618"/>
            <a:ext cx="1857505" cy="288589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371600">
              <a:spcBef>
                <a:spcPct val="0"/>
              </a:spcBef>
              <a:buNone/>
              <a:defRPr/>
            </a:pPr>
            <a:r>
              <a:rPr lang="en-AU" sz="2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Lato Regular" panose="020F0502020204030203" pitchFamily="34" charset="0"/>
                <a:cs typeface="Arial"/>
              </a:rPr>
              <a:t>3,8 </a:t>
            </a:r>
            <a:r>
              <a:rPr lang="en-AU" sz="2200" b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Lato Regular" panose="020F0502020204030203" pitchFamily="34" charset="0"/>
                <a:cs typeface="Arial"/>
              </a:rPr>
              <a:t>Bilhões</a:t>
            </a:r>
            <a:endParaRPr lang="en-AU" sz="22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/>
              <a:ea typeface="Lato Regular" panose="020F0502020204030203" pitchFamily="34" charset="0"/>
              <a:cs typeface="Arial"/>
            </a:endParaRPr>
          </a:p>
        </p:txBody>
      </p:sp>
      <p:sp>
        <p:nvSpPr>
          <p:cNvPr id="38" name="Text Placeholder 33"/>
          <p:cNvSpPr txBox="1">
            <a:spLocks/>
          </p:cNvSpPr>
          <p:nvPr/>
        </p:nvSpPr>
        <p:spPr>
          <a:xfrm>
            <a:off x="6336704" y="2917311"/>
            <a:ext cx="2267744" cy="261568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371600">
              <a:spcBef>
                <a:spcPct val="0"/>
              </a:spcBef>
              <a:buNone/>
              <a:defRPr/>
            </a:pPr>
            <a:r>
              <a:rPr lang="en-AU" sz="2400" b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Lato Regular" panose="020F0502020204030203" pitchFamily="34" charset="0"/>
                <a:cs typeface="Arial"/>
              </a:rPr>
              <a:t>Investimento</a:t>
            </a:r>
            <a:endParaRPr lang="en-AU" sz="2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/>
              <a:ea typeface="Lato Regular" panose="020F0502020204030203" pitchFamily="34" charset="0"/>
              <a:cs typeface="Arial"/>
            </a:endParaRPr>
          </a:p>
        </p:txBody>
      </p:sp>
      <p:sp>
        <p:nvSpPr>
          <p:cNvPr id="39" name="Oval 15"/>
          <p:cNvSpPr>
            <a:spLocks noChangeArrowheads="1"/>
          </p:cNvSpPr>
          <p:nvPr/>
        </p:nvSpPr>
        <p:spPr bwMode="auto">
          <a:xfrm>
            <a:off x="683568" y="1333136"/>
            <a:ext cx="2232248" cy="223055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09753" y="1929589"/>
            <a:ext cx="2194832" cy="9900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>
              <a:lnSpc>
                <a:spcPts val="3500"/>
              </a:lnSpc>
              <a:defRPr/>
            </a:pPr>
            <a:r>
              <a:rPr lang="pt-BR" sz="3200" b="1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Times New Roman" panose="02020603050405020304" pitchFamily="18" charset="0"/>
                <a:cs typeface="Arial"/>
              </a:rPr>
              <a:t>R$ 33,2 </a:t>
            </a:r>
          </a:p>
          <a:p>
            <a:pPr lvl="1" algn="ctr">
              <a:lnSpc>
                <a:spcPts val="3500"/>
              </a:lnSpc>
              <a:defRPr/>
            </a:pPr>
            <a:r>
              <a:rPr lang="pt-BR" sz="3200" b="1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Times New Roman" panose="02020603050405020304" pitchFamily="18" charset="0"/>
                <a:cs typeface="Arial"/>
              </a:rPr>
              <a:t>Bilhões</a:t>
            </a:r>
          </a:p>
        </p:txBody>
      </p:sp>
      <p:sp>
        <p:nvSpPr>
          <p:cNvPr id="64" name="Freeform 21"/>
          <p:cNvSpPr>
            <a:spLocks/>
          </p:cNvSpPr>
          <p:nvPr/>
        </p:nvSpPr>
        <p:spPr bwMode="auto">
          <a:xfrm rot="5400000">
            <a:off x="7509952" y="3760360"/>
            <a:ext cx="119194" cy="241958"/>
          </a:xfrm>
          <a:custGeom>
            <a:avLst/>
            <a:gdLst>
              <a:gd name="T0" fmla="*/ 0 w 167"/>
              <a:gd name="T1" fmla="*/ 339 h 339"/>
              <a:gd name="T2" fmla="*/ 167 w 167"/>
              <a:gd name="T3" fmla="*/ 167 h 339"/>
              <a:gd name="T4" fmla="*/ 0 w 167"/>
              <a:gd name="T5" fmla="*/ 0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7" h="339">
                <a:moveTo>
                  <a:pt x="0" y="339"/>
                </a:moveTo>
                <a:lnTo>
                  <a:pt x="167" y="167"/>
                </a:lnTo>
                <a:lnTo>
                  <a:pt x="0" y="0"/>
                </a:lnTo>
              </a:path>
            </a:pathLst>
          </a:custGeom>
          <a:noFill/>
          <a:ln w="69850" cap="flat">
            <a:solidFill>
              <a:srgbClr val="225A3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H="1">
            <a:off x="7570359" y="3540953"/>
            <a:ext cx="4890" cy="360040"/>
          </a:xfrm>
          <a:prstGeom prst="line">
            <a:avLst/>
          </a:prstGeom>
          <a:ln w="76200" cmpd="sng">
            <a:solidFill>
              <a:srgbClr val="225A3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6978420" y="4045011"/>
            <a:ext cx="1196606" cy="4445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7157424" y="4095811"/>
            <a:ext cx="8804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6% a.a.</a:t>
            </a:r>
          </a:p>
        </p:txBody>
      </p:sp>
      <p:sp>
        <p:nvSpPr>
          <p:cNvPr id="72" name="Freeform 21"/>
          <p:cNvSpPr>
            <a:spLocks/>
          </p:cNvSpPr>
          <p:nvPr/>
        </p:nvSpPr>
        <p:spPr bwMode="auto">
          <a:xfrm rot="5400000">
            <a:off x="4557624" y="3760360"/>
            <a:ext cx="119194" cy="241958"/>
          </a:xfrm>
          <a:custGeom>
            <a:avLst/>
            <a:gdLst>
              <a:gd name="T0" fmla="*/ 0 w 167"/>
              <a:gd name="T1" fmla="*/ 339 h 339"/>
              <a:gd name="T2" fmla="*/ 167 w 167"/>
              <a:gd name="T3" fmla="*/ 167 h 339"/>
              <a:gd name="T4" fmla="*/ 0 w 167"/>
              <a:gd name="T5" fmla="*/ 0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7" h="339">
                <a:moveTo>
                  <a:pt x="0" y="339"/>
                </a:moveTo>
                <a:lnTo>
                  <a:pt x="167" y="167"/>
                </a:lnTo>
                <a:lnTo>
                  <a:pt x="0" y="0"/>
                </a:lnTo>
              </a:path>
            </a:pathLst>
          </a:custGeom>
          <a:noFill/>
          <a:ln w="69850" cap="flat">
            <a:solidFill>
              <a:srgbClr val="225A3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flipH="1">
            <a:off x="4618031" y="3540953"/>
            <a:ext cx="4890" cy="360040"/>
          </a:xfrm>
          <a:prstGeom prst="line">
            <a:avLst/>
          </a:prstGeom>
          <a:ln w="76200" cmpd="sng">
            <a:solidFill>
              <a:srgbClr val="225A3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4026092" y="4045011"/>
            <a:ext cx="1196606" cy="4445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4205096" y="4095811"/>
            <a:ext cx="8804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5% a.a.</a:t>
            </a:r>
          </a:p>
        </p:txBody>
      </p:sp>
    </p:spTree>
    <p:extLst>
      <p:ext uri="{BB962C8B-B14F-4D97-AF65-F5344CB8AC3E}">
        <p14:creationId xmlns:p14="http://schemas.microsoft.com/office/powerpoint/2010/main" val="277520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3848" y="-956642"/>
            <a:ext cx="2699176" cy="421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500"/>
              </a:lnSpc>
            </a:pPr>
            <a:r>
              <a:rPr lang="pt-BR" sz="2400" b="1" dirty="0" err="1">
                <a:solidFill>
                  <a:srgbClr val="134A25"/>
                </a:solidFill>
                <a:latin typeface="Arial"/>
                <a:ea typeface="Times New Roman" panose="02020603050405020304" pitchFamily="18" charset="0"/>
                <a:cs typeface="Arial"/>
              </a:rPr>
              <a:t>R</a:t>
            </a:r>
            <a:r>
              <a:rPr lang="pt-BR" sz="2400" b="1" dirty="0">
                <a:solidFill>
                  <a:srgbClr val="134A25"/>
                </a:solidFill>
                <a:latin typeface="Arial"/>
                <a:ea typeface="Times New Roman" panose="02020603050405020304" pitchFamily="18" charset="0"/>
                <a:cs typeface="Arial"/>
              </a:rPr>
              <a:t>$ 11,7 BILHÕES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5731" y="699544"/>
            <a:ext cx="1981457" cy="3805068"/>
            <a:chOff x="1519626" y="3176752"/>
            <a:chExt cx="4746094" cy="9114104"/>
          </a:xfrm>
        </p:grpSpPr>
        <p:sp>
          <p:nvSpPr>
            <p:cNvPr id="45" name="Shape 1021"/>
            <p:cNvSpPr/>
            <p:nvPr/>
          </p:nvSpPr>
          <p:spPr>
            <a:xfrm>
              <a:off x="1519626" y="3176752"/>
              <a:ext cx="4746094" cy="1379815"/>
            </a:xfrm>
            <a:prstGeom prst="rect">
              <a:avLst/>
            </a:prstGeom>
            <a:solidFill>
              <a:srgbClr val="225A35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lnSpc>
                  <a:spcPct val="90000"/>
                </a:lnSpc>
                <a:defRPr sz="1800"/>
              </a:pPr>
              <a:r>
                <a:rPr lang="pt-BR" sz="1400" b="1" dirty="0">
                  <a:solidFill>
                    <a:schemeClr val="bg1"/>
                  </a:solidFill>
                  <a:latin typeface="Arial"/>
                  <a:cs typeface="Arial"/>
                </a:rPr>
                <a:t>Apoio à Inovação Tecnológica</a:t>
              </a:r>
            </a:p>
          </p:txBody>
        </p:sp>
        <p:sp>
          <p:nvSpPr>
            <p:cNvPr id="46" name="Shape 1022"/>
            <p:cNvSpPr/>
            <p:nvPr/>
          </p:nvSpPr>
          <p:spPr>
            <a:xfrm>
              <a:off x="1519626" y="4729044"/>
              <a:ext cx="4746094" cy="4139459"/>
            </a:xfrm>
            <a:prstGeom prst="rect">
              <a:avLst/>
            </a:prstGeom>
            <a:solidFill>
              <a:srgbClr val="E9E9E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  <a:defRPr sz="2700" spc="-53">
                  <a:latin typeface="Rajdhani Medium"/>
                  <a:ea typeface="Rajdhani Medium"/>
                  <a:cs typeface="Rajdhani Medium"/>
                  <a:sym typeface="Rajdhani Medium"/>
                </a:defRPr>
              </a:lvl1pPr>
            </a:lstStyle>
            <a:p>
              <a:pPr lvl="0" algn="ctr"/>
              <a:r>
                <a:rPr lang="pt-BR" sz="1300" b="1" dirty="0">
                  <a:solidFill>
                    <a:srgbClr val="0A3F19"/>
                  </a:solidFill>
                  <a:latin typeface="Arial"/>
                  <a:cs typeface="Arial"/>
                </a:rPr>
                <a:t>Financiamento de estações meteorológicas</a:t>
              </a:r>
            </a:p>
            <a:p>
              <a:pPr marL="90488" lvl="0" indent="-90488" algn="ctr">
                <a:buFont typeface="Arial" panose="020B0604020202020204" pitchFamily="34" charset="0"/>
                <a:buChar char="•"/>
              </a:pPr>
              <a:endParaRPr lang="pt-BR" sz="1300" b="1" dirty="0">
                <a:solidFill>
                  <a:srgbClr val="0A3F19"/>
                </a:solidFill>
                <a:latin typeface="Arial"/>
                <a:cs typeface="Arial"/>
              </a:endParaRPr>
            </a:p>
            <a:p>
              <a:pPr lvl="0" algn="ctr"/>
              <a:r>
                <a:rPr lang="pt-BR" sz="1300" b="1" dirty="0">
                  <a:solidFill>
                    <a:srgbClr val="0A3F19"/>
                  </a:solidFill>
                  <a:latin typeface="Arial"/>
                  <a:cs typeface="Arial"/>
                </a:rPr>
                <a:t>Financiamento para produção de  </a:t>
              </a:r>
              <a:r>
                <a:rPr lang="pt-BR" sz="1300" b="1" dirty="0" err="1">
                  <a:solidFill>
                    <a:srgbClr val="0A3F19"/>
                  </a:solidFill>
                  <a:latin typeface="Arial"/>
                  <a:cs typeface="Arial"/>
                </a:rPr>
                <a:t>Bioinsumos</a:t>
              </a:r>
              <a:endParaRPr lang="pt-BR" sz="1300" b="1" dirty="0">
                <a:solidFill>
                  <a:srgbClr val="0A3F19"/>
                </a:solidFill>
                <a:latin typeface="Arial"/>
                <a:cs typeface="Arial"/>
              </a:endParaRPr>
            </a:p>
          </p:txBody>
        </p:sp>
        <p:sp>
          <p:nvSpPr>
            <p:cNvPr id="51" name="Shape 1027"/>
            <p:cNvSpPr/>
            <p:nvPr/>
          </p:nvSpPr>
          <p:spPr>
            <a:xfrm>
              <a:off x="1519626" y="9213458"/>
              <a:ext cx="4746094" cy="2813997"/>
            </a:xfrm>
            <a:prstGeom prst="rect">
              <a:avLst/>
            </a:prstGeom>
            <a:solidFill>
              <a:srgbClr val="F7F7F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r>
                <a:rPr lang="pt-BR" sz="1300" b="1" dirty="0">
                  <a:solidFill>
                    <a:srgbClr val="0A3F19"/>
                  </a:solidFill>
                  <a:latin typeface="Arial"/>
                  <a:cs typeface="Arial"/>
                </a:rPr>
                <a:t>Ampliação de 33,3 % nos recursos do </a:t>
              </a:r>
              <a:r>
                <a:rPr lang="pt-BR" sz="1300" b="1" dirty="0" err="1">
                  <a:solidFill>
                    <a:srgbClr val="0A3F19"/>
                  </a:solidFill>
                  <a:latin typeface="Arial"/>
                  <a:cs typeface="Arial"/>
                </a:rPr>
                <a:t>Inovagro</a:t>
              </a:r>
              <a:endParaRPr lang="pt-BR" sz="1300" b="1" dirty="0">
                <a:solidFill>
                  <a:srgbClr val="0A3F19"/>
                </a:solidFill>
                <a:latin typeface="Arial"/>
                <a:cs typeface="Arial"/>
              </a:endParaRPr>
            </a:p>
          </p:txBody>
        </p:sp>
        <p:sp>
          <p:nvSpPr>
            <p:cNvPr id="53" name="Shape 1021"/>
            <p:cNvSpPr/>
            <p:nvPr/>
          </p:nvSpPr>
          <p:spPr>
            <a:xfrm>
              <a:off x="1519626" y="12056279"/>
              <a:ext cx="4746094" cy="234577"/>
            </a:xfrm>
            <a:prstGeom prst="rect">
              <a:avLst/>
            </a:prstGeom>
            <a:solidFill>
              <a:srgbClr val="225A35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90000"/>
                </a:lnSpc>
                <a:defRPr sz="1800"/>
              </a:pPr>
              <a:endParaRPr lang="en-US" sz="1600" b="1" spc="-24" dirty="0">
                <a:solidFill>
                  <a:schemeClr val="bg1"/>
                </a:solidFill>
                <a:latin typeface="Arial"/>
                <a:ea typeface="Rajdhani Medium"/>
                <a:cs typeface="Arial"/>
                <a:sym typeface="Rajdhani Medium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442993" y="699544"/>
            <a:ext cx="1981458" cy="3805068"/>
            <a:chOff x="6874922" y="3176752"/>
            <a:chExt cx="4746096" cy="9114104"/>
          </a:xfrm>
        </p:grpSpPr>
        <p:sp>
          <p:nvSpPr>
            <p:cNvPr id="36" name="Shape 1030"/>
            <p:cNvSpPr/>
            <p:nvPr/>
          </p:nvSpPr>
          <p:spPr>
            <a:xfrm>
              <a:off x="6874922" y="3176752"/>
              <a:ext cx="4746094" cy="9794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r>
                <a:rPr lang="pt-BR" sz="1500" b="1" dirty="0">
                  <a:solidFill>
                    <a:schemeClr val="accent6">
                      <a:lumMod val="50000"/>
                    </a:schemeClr>
                  </a:solidFill>
                  <a:latin typeface="Arial"/>
                  <a:cs typeface="Arial"/>
                </a:rPr>
                <a:t>Apoio à Irrigação</a:t>
              </a:r>
            </a:p>
          </p:txBody>
        </p:sp>
        <p:sp>
          <p:nvSpPr>
            <p:cNvPr id="37" name="Shape 1031"/>
            <p:cNvSpPr/>
            <p:nvPr/>
          </p:nvSpPr>
          <p:spPr>
            <a:xfrm>
              <a:off x="6874922" y="4374868"/>
              <a:ext cx="4746096" cy="4066466"/>
            </a:xfrm>
            <a:prstGeom prst="rect">
              <a:avLst/>
            </a:prstGeom>
            <a:solidFill>
              <a:srgbClr val="E9E9E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  <a:defRPr sz="2700" spc="-53">
                  <a:latin typeface="Rajdhani Medium"/>
                  <a:ea typeface="Rajdhani Medium"/>
                  <a:cs typeface="Rajdhani Medium"/>
                  <a:sym typeface="Rajdhani Medium"/>
                </a:defRPr>
              </a:lvl1pPr>
            </a:lstStyle>
            <a:p>
              <a:pPr lvl="0" algn="ctr"/>
              <a:r>
                <a:rPr lang="pt-BR" sz="1400" b="1" dirty="0">
                  <a:solidFill>
                    <a:schemeClr val="accent6">
                      <a:lumMod val="50000"/>
                    </a:schemeClr>
                  </a:solidFill>
                  <a:latin typeface="Arial"/>
                  <a:cs typeface="Arial"/>
                </a:rPr>
                <a:t>Financiamento para aquisição de equipamentos de Monitoramento</a:t>
              </a:r>
            </a:p>
          </p:txBody>
        </p:sp>
        <p:sp>
          <p:nvSpPr>
            <p:cNvPr id="42" name="Shape 1036"/>
            <p:cNvSpPr/>
            <p:nvPr/>
          </p:nvSpPr>
          <p:spPr>
            <a:xfrm>
              <a:off x="6874922" y="8696025"/>
              <a:ext cx="4746094" cy="3331429"/>
            </a:xfrm>
            <a:prstGeom prst="rect">
              <a:avLst/>
            </a:prstGeom>
            <a:solidFill>
              <a:srgbClr val="F7F7F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r>
                <a:rPr lang="pt-BR" sz="1400" b="1" dirty="0">
                  <a:solidFill>
                    <a:schemeClr val="accent6">
                      <a:lumMod val="50000"/>
                    </a:schemeClr>
                  </a:solidFill>
                  <a:latin typeface="Arial"/>
                  <a:cs typeface="Arial"/>
                </a:rPr>
                <a:t>Ampliação de 43,4 % nos recursos do </a:t>
              </a:r>
              <a:r>
                <a:rPr lang="pt-BR" sz="1400" b="1" dirty="0" err="1">
                  <a:solidFill>
                    <a:schemeClr val="accent6">
                      <a:lumMod val="50000"/>
                    </a:schemeClr>
                  </a:solidFill>
                  <a:latin typeface="Arial"/>
                  <a:cs typeface="Arial"/>
                </a:rPr>
                <a:t>Moderinfra</a:t>
              </a:r>
              <a:endParaRPr lang="pt-BR" sz="14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44" name="Shape 1030"/>
            <p:cNvSpPr/>
            <p:nvPr/>
          </p:nvSpPr>
          <p:spPr>
            <a:xfrm>
              <a:off x="6874922" y="12056279"/>
              <a:ext cx="4746094" cy="2345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90000"/>
                </a:lnSpc>
                <a:defRPr sz="1800"/>
              </a:pPr>
              <a:endParaRPr lang="en-US" sz="1600" b="1" spc="-24" dirty="0">
                <a:solidFill>
                  <a:schemeClr val="accent6">
                    <a:lumMod val="50000"/>
                  </a:schemeClr>
                </a:solidFill>
                <a:latin typeface="Arial"/>
                <a:ea typeface="Rajdhani Medium"/>
                <a:cs typeface="Arial"/>
                <a:sym typeface="Rajdhani Medium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767006" y="699543"/>
            <a:ext cx="1981458" cy="3805067"/>
            <a:chOff x="17728327" y="3176750"/>
            <a:chExt cx="4746094" cy="9114103"/>
          </a:xfrm>
        </p:grpSpPr>
        <p:sp>
          <p:nvSpPr>
            <p:cNvPr id="27" name="Shape 1039"/>
            <p:cNvSpPr/>
            <p:nvPr/>
          </p:nvSpPr>
          <p:spPr>
            <a:xfrm>
              <a:off x="17728327" y="3176750"/>
              <a:ext cx="4746094" cy="1724772"/>
            </a:xfrm>
            <a:prstGeom prst="rect">
              <a:avLst/>
            </a:prstGeom>
            <a:solidFill>
              <a:srgbClr val="0A3F1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endParaRPr lang="pt-BR" altLang="pt-BR" sz="1600" b="1" dirty="0">
                <a:solidFill>
                  <a:schemeClr val="bg1"/>
                </a:solidFill>
                <a:latin typeface="Arial"/>
                <a:cs typeface="Arial"/>
              </a:endParaRPr>
            </a:p>
            <a:p>
              <a:pPr lvl="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pt-BR" altLang="pt-BR" sz="1600" b="1" dirty="0">
                  <a:solidFill>
                    <a:schemeClr val="bg1"/>
                  </a:solidFill>
                  <a:latin typeface="Arial"/>
                  <a:cs typeface="Arial"/>
                </a:rPr>
                <a:t>Sustentabilidade</a:t>
              </a:r>
              <a:endParaRPr lang="pt-BR" sz="1300" b="1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Times New Roman" panose="02020603050405020304" pitchFamily="18" charset="0"/>
                <a:cs typeface="Arial"/>
              </a:endParaRPr>
            </a:p>
            <a:p>
              <a:pPr lvl="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endParaRPr lang="pt-BR" altLang="pt-BR" sz="16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35" name="Shape 1039"/>
            <p:cNvSpPr/>
            <p:nvPr/>
          </p:nvSpPr>
          <p:spPr>
            <a:xfrm>
              <a:off x="17728327" y="12056276"/>
              <a:ext cx="4746094" cy="234577"/>
            </a:xfrm>
            <a:prstGeom prst="rect">
              <a:avLst/>
            </a:prstGeom>
            <a:solidFill>
              <a:srgbClr val="0A3F1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90000"/>
                </a:lnSpc>
                <a:defRPr sz="1800"/>
              </a:pPr>
              <a:endParaRPr lang="en-US" sz="1600" b="1" spc="-24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Rajdhani Medium"/>
                <a:cs typeface="Arial"/>
                <a:sym typeface="Rajdhani Medium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06007" y="699542"/>
            <a:ext cx="1981460" cy="3805067"/>
            <a:chOff x="12325423" y="3176747"/>
            <a:chExt cx="4746099" cy="9114103"/>
          </a:xfrm>
        </p:grpSpPr>
        <p:sp>
          <p:nvSpPr>
            <p:cNvPr id="18" name="Shape 1048"/>
            <p:cNvSpPr/>
            <p:nvPr/>
          </p:nvSpPr>
          <p:spPr>
            <a:xfrm>
              <a:off x="12325425" y="3176747"/>
              <a:ext cx="4746097" cy="1724775"/>
            </a:xfrm>
            <a:prstGeom prst="rect">
              <a:avLst/>
            </a:prstGeom>
            <a:solidFill>
              <a:srgbClr val="0C314A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r>
                <a:rPr lang="pt-BR" sz="1400" b="1" dirty="0">
                  <a:solidFill>
                    <a:srgbClr val="FFFFFF"/>
                  </a:solidFill>
                  <a:latin typeface="Arial"/>
                  <a:cs typeface="Arial"/>
                </a:rPr>
                <a:t>Apoio ao </a:t>
              </a:r>
            </a:p>
            <a:p>
              <a:pPr lvl="0" algn="ctr"/>
              <a:r>
                <a:rPr lang="pt-BR" sz="1400" b="1" dirty="0">
                  <a:solidFill>
                    <a:srgbClr val="FFFFFF"/>
                  </a:solidFill>
                  <a:latin typeface="Arial"/>
                  <a:cs typeface="Arial"/>
                </a:rPr>
                <a:t>Setor Pesqueiro</a:t>
              </a:r>
            </a:p>
            <a:p>
              <a:pPr lvl="0" algn="ctr"/>
              <a:r>
                <a:rPr lang="pt-BR" sz="1400" b="1" dirty="0">
                  <a:solidFill>
                    <a:srgbClr val="FFFFFF"/>
                  </a:solidFill>
                  <a:latin typeface="Arial"/>
                  <a:cs typeface="Arial"/>
                </a:rPr>
                <a:t>e Aquícola</a:t>
              </a:r>
            </a:p>
          </p:txBody>
        </p:sp>
        <p:sp>
          <p:nvSpPr>
            <p:cNvPr id="19" name="Shape 1049"/>
            <p:cNvSpPr/>
            <p:nvPr/>
          </p:nvSpPr>
          <p:spPr>
            <a:xfrm>
              <a:off x="12325425" y="5073999"/>
              <a:ext cx="4746097" cy="3277072"/>
            </a:xfrm>
            <a:prstGeom prst="rect">
              <a:avLst/>
            </a:prstGeom>
            <a:solidFill>
              <a:srgbClr val="E9E9E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  <a:defRPr sz="2700" spc="-53">
                  <a:latin typeface="Rajdhani Medium"/>
                  <a:ea typeface="Rajdhani Medium"/>
                  <a:cs typeface="Rajdhani Medium"/>
                  <a:sym typeface="Rajdhani Medium"/>
                </a:defRPr>
              </a:lvl1pPr>
            </a:lstStyle>
            <a:p>
              <a:pPr lvl="0" algn="ctr"/>
              <a:r>
                <a:rPr lang="pt-BR" sz="1300" b="1" dirty="0">
                  <a:solidFill>
                    <a:srgbClr val="0C314A"/>
                  </a:solidFill>
                  <a:latin typeface="Arial"/>
                  <a:cs typeface="Arial"/>
                </a:rPr>
                <a:t>Amplia a abrangência do Crédito de Comercialização</a:t>
              </a:r>
            </a:p>
          </p:txBody>
        </p:sp>
        <p:sp>
          <p:nvSpPr>
            <p:cNvPr id="20" name="Shape 1050"/>
            <p:cNvSpPr/>
            <p:nvPr/>
          </p:nvSpPr>
          <p:spPr>
            <a:xfrm>
              <a:off x="12325423" y="8696026"/>
              <a:ext cx="4746097" cy="3449549"/>
            </a:xfrm>
            <a:prstGeom prst="rect">
              <a:avLst/>
            </a:prstGeom>
            <a:solidFill>
              <a:srgbClr val="F7F7F7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  <a:defRPr sz="2700" spc="-53">
                  <a:latin typeface="Rajdhani Medium"/>
                  <a:ea typeface="Rajdhani Medium"/>
                  <a:cs typeface="Rajdhani Medium"/>
                  <a:sym typeface="Rajdhani Medium"/>
                </a:defRPr>
              </a:lvl1pPr>
            </a:lstStyle>
            <a:p>
              <a:pPr lvl="0" algn="ctr"/>
              <a:r>
                <a:rPr lang="pt-BR" sz="1300" b="1" dirty="0">
                  <a:solidFill>
                    <a:srgbClr val="0C314A"/>
                  </a:solidFill>
                  <a:latin typeface="Arial"/>
                  <a:cs typeface="Arial"/>
                </a:rPr>
                <a:t>Cria Preços de Referência para novas espécies de pescados e produtos da aquicultura</a:t>
              </a:r>
            </a:p>
          </p:txBody>
        </p:sp>
        <p:sp>
          <p:nvSpPr>
            <p:cNvPr id="26" name="Shape 1048"/>
            <p:cNvSpPr/>
            <p:nvPr/>
          </p:nvSpPr>
          <p:spPr>
            <a:xfrm>
              <a:off x="12325426" y="12056273"/>
              <a:ext cx="4746096" cy="234577"/>
            </a:xfrm>
            <a:prstGeom prst="rect">
              <a:avLst/>
            </a:prstGeom>
            <a:solidFill>
              <a:srgbClr val="0C314A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90000"/>
                </a:lnSpc>
                <a:defRPr sz="1800"/>
              </a:pPr>
              <a:endParaRPr lang="en-US" sz="1600" b="1" spc="-24" dirty="0">
                <a:solidFill>
                  <a:schemeClr val="bg1"/>
                </a:solidFill>
                <a:latin typeface="Arial"/>
                <a:ea typeface="Rajdhani Medium"/>
                <a:cs typeface="Arial"/>
                <a:sym typeface="Rajdhani Medium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0" y="165442"/>
            <a:ext cx="9144000" cy="451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pt-BR" sz="3600" b="1" dirty="0">
                <a:solidFill>
                  <a:srgbClr val="134A25"/>
                </a:solidFill>
                <a:latin typeface="Arial"/>
                <a:ea typeface="Times New Roman" panose="02020603050405020304" pitchFamily="18" charset="0"/>
                <a:cs typeface="Arial"/>
              </a:rPr>
              <a:t>DESTAQUES</a:t>
            </a:r>
          </a:p>
        </p:txBody>
      </p:sp>
      <p:sp>
        <p:nvSpPr>
          <p:cNvPr id="55" name="Shape 1049"/>
          <p:cNvSpPr/>
          <p:nvPr/>
        </p:nvSpPr>
        <p:spPr>
          <a:xfrm>
            <a:off x="6766044" y="1491630"/>
            <a:ext cx="1981459" cy="1656184"/>
          </a:xfrm>
          <a:prstGeom prst="rect">
            <a:avLst/>
          </a:prstGeom>
          <a:solidFill>
            <a:srgbClr val="E9E9E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lnSpc>
                <a:spcPct val="90000"/>
              </a:lnSpc>
              <a:defRPr sz="2700" spc="-53">
                <a:latin typeface="Rajdhani Medium"/>
                <a:ea typeface="Rajdhani Medium"/>
                <a:cs typeface="Rajdhani Medium"/>
                <a:sym typeface="Rajdhani Medium"/>
              </a:defRPr>
            </a:lvl1pPr>
          </a:lstStyle>
          <a:p>
            <a:pPr lvl="0" algn="ctr"/>
            <a:r>
              <a:rPr lang="pt-BR" sz="1200" b="1" dirty="0">
                <a:solidFill>
                  <a:srgbClr val="0A3F19"/>
                </a:solidFill>
                <a:latin typeface="Arial"/>
                <a:ea typeface="Times New Roman" panose="02020603050405020304" pitchFamily="18" charset="0"/>
                <a:cs typeface="Arial"/>
              </a:rPr>
              <a:t>ABC Ambiental com a menor taxa de juros da agricultura empresarial do Plano Safra  (4,5% a.a.)</a:t>
            </a:r>
            <a:br>
              <a:rPr lang="pt-BR" sz="1200" b="1" dirty="0">
                <a:solidFill>
                  <a:srgbClr val="0A3F19"/>
                </a:solidFill>
                <a:latin typeface="Arial"/>
                <a:ea typeface="Times New Roman" panose="02020603050405020304" pitchFamily="18" charset="0"/>
                <a:cs typeface="Arial"/>
              </a:rPr>
            </a:br>
            <a:endParaRPr lang="pt-BR" sz="1200" b="1" dirty="0">
              <a:solidFill>
                <a:srgbClr val="0A3F19"/>
              </a:solidFill>
              <a:latin typeface="Arial"/>
              <a:cs typeface="Arial"/>
            </a:endParaRPr>
          </a:p>
        </p:txBody>
      </p:sp>
      <p:sp>
        <p:nvSpPr>
          <p:cNvPr id="58" name="Shape 1050"/>
          <p:cNvSpPr/>
          <p:nvPr/>
        </p:nvSpPr>
        <p:spPr>
          <a:xfrm>
            <a:off x="6766043" y="3291830"/>
            <a:ext cx="1981459" cy="1105863"/>
          </a:xfrm>
          <a:prstGeom prst="rect">
            <a:avLst/>
          </a:prstGeom>
          <a:solidFill>
            <a:srgbClr val="F7F7F7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lnSpc>
                <a:spcPct val="90000"/>
              </a:lnSpc>
              <a:defRPr sz="2700" spc="-53">
                <a:latin typeface="Rajdhani Medium"/>
                <a:ea typeface="Rajdhani Medium"/>
                <a:cs typeface="Rajdhani Medium"/>
                <a:sym typeface="Rajdhani Medium"/>
              </a:defRPr>
            </a:lvl1pPr>
          </a:lstStyle>
          <a:p>
            <a:pPr lvl="0" algn="ctr"/>
            <a:r>
              <a:rPr lang="pt-BR" sz="1200" b="1">
                <a:solidFill>
                  <a:srgbClr val="0A3F19"/>
                </a:solidFill>
                <a:latin typeface="Arial"/>
                <a:ea typeface="Times New Roman" panose="02020603050405020304" pitchFamily="18" charset="0"/>
                <a:cs typeface="Arial"/>
              </a:rPr>
              <a:t>Financiamento </a:t>
            </a:r>
            <a:r>
              <a:rPr lang="pt-BR" sz="1200" b="1" dirty="0">
                <a:solidFill>
                  <a:srgbClr val="0A3F19"/>
                </a:solidFill>
                <a:latin typeface="Arial"/>
                <a:ea typeface="Times New Roman" panose="02020603050405020304" pitchFamily="18" charset="0"/>
                <a:cs typeface="Arial"/>
              </a:rPr>
              <a:t>de aquisição de cotas de reserva ambiental</a:t>
            </a:r>
            <a:endParaRPr lang="pt-BR" sz="1200" b="1" dirty="0">
              <a:solidFill>
                <a:srgbClr val="0A3F19"/>
              </a:solidFill>
              <a:latin typeface="Arial"/>
              <a:cs typeface="Arial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411760" y="1131590"/>
            <a:ext cx="792088" cy="282889"/>
            <a:chOff x="1331640" y="2769190"/>
            <a:chExt cx="1008112" cy="360040"/>
          </a:xfrm>
        </p:grpSpPr>
        <p:sp>
          <p:nvSpPr>
            <p:cNvPr id="29" name="Rounded Rectangle 28"/>
            <p:cNvSpPr/>
            <p:nvPr/>
          </p:nvSpPr>
          <p:spPr>
            <a:xfrm>
              <a:off x="1331640" y="2769190"/>
              <a:ext cx="1008112" cy="36004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30" name="CaixaDeTexto 3">
              <a:extLst>
                <a:ext uri="{FF2B5EF4-FFF2-40B4-BE49-F238E27FC236}">
                  <a16:creationId xmlns:a16="http://schemas.microsoft.com/office/drawing/2014/main" xmlns="" id="{F47FF8B1-E008-4E42-9A26-9901242FC5D6}"/>
                </a:ext>
              </a:extLst>
            </p:cNvPr>
            <p:cNvSpPr txBox="1"/>
            <p:nvPr/>
          </p:nvSpPr>
          <p:spPr>
            <a:xfrm>
              <a:off x="1403648" y="2769190"/>
              <a:ext cx="907886" cy="352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accent6">
                      <a:lumMod val="50000"/>
                    </a:schemeClr>
                  </a:solidFill>
                  <a:latin typeface="Arial"/>
                  <a:cs typeface="Arial"/>
                </a:rPr>
                <a:t>Novo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23528" y="1194654"/>
            <a:ext cx="792089" cy="296976"/>
            <a:chOff x="1311944" y="858499"/>
            <a:chExt cx="1008112" cy="377969"/>
          </a:xfrm>
        </p:grpSpPr>
        <p:sp>
          <p:nvSpPr>
            <p:cNvPr id="39" name="Rounded Rectangle 38"/>
            <p:cNvSpPr/>
            <p:nvPr/>
          </p:nvSpPr>
          <p:spPr>
            <a:xfrm>
              <a:off x="1311944" y="876428"/>
              <a:ext cx="1008112" cy="36004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40" name="CaixaDeTexto 3">
              <a:extLst>
                <a:ext uri="{FF2B5EF4-FFF2-40B4-BE49-F238E27FC236}">
                  <a16:creationId xmlns:a16="http://schemas.microsoft.com/office/drawing/2014/main" xmlns="" id="{F47FF8B1-E008-4E42-9A26-9901242FC5D6}"/>
                </a:ext>
              </a:extLst>
            </p:cNvPr>
            <p:cNvSpPr txBox="1"/>
            <p:nvPr/>
          </p:nvSpPr>
          <p:spPr>
            <a:xfrm>
              <a:off x="1383952" y="858499"/>
              <a:ext cx="907886" cy="352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134A25"/>
                  </a:solidFill>
                  <a:latin typeface="Arial"/>
                  <a:cs typeface="Arial"/>
                </a:rPr>
                <a:t>Novo</a:t>
              </a:r>
            </a:p>
          </p:txBody>
        </p:sp>
      </p:grpSp>
      <p:grpSp>
        <p:nvGrpSpPr>
          <p:cNvPr id="48" name="Group 27">
            <a:extLst>
              <a:ext uri="{FF2B5EF4-FFF2-40B4-BE49-F238E27FC236}">
                <a16:creationId xmlns:a16="http://schemas.microsoft.com/office/drawing/2014/main" xmlns="" id="{5499F3F5-67FE-4708-8E06-23F7EE4AE74F}"/>
              </a:ext>
            </a:extLst>
          </p:cNvPr>
          <p:cNvGrpSpPr/>
          <p:nvPr/>
        </p:nvGrpSpPr>
        <p:grpSpPr>
          <a:xfrm>
            <a:off x="6804248" y="3015352"/>
            <a:ext cx="792088" cy="282889"/>
            <a:chOff x="1331640" y="2769190"/>
            <a:chExt cx="1008112" cy="36004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49" name="Rounded Rectangle 28">
              <a:extLst>
                <a:ext uri="{FF2B5EF4-FFF2-40B4-BE49-F238E27FC236}">
                  <a16:creationId xmlns:a16="http://schemas.microsoft.com/office/drawing/2014/main" xmlns="" id="{4A0F5C55-DD64-48E0-8AA2-9124FED01280}"/>
                </a:ext>
              </a:extLst>
            </p:cNvPr>
            <p:cNvSpPr/>
            <p:nvPr/>
          </p:nvSpPr>
          <p:spPr>
            <a:xfrm>
              <a:off x="1331640" y="2769190"/>
              <a:ext cx="1008112" cy="360040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rgbClr val="0A3F19"/>
                </a:solidFill>
                <a:latin typeface="Arial"/>
                <a:cs typeface="Arial"/>
              </a:endParaRPr>
            </a:p>
          </p:txBody>
        </p:sp>
        <p:sp>
          <p:nvSpPr>
            <p:cNvPr id="50" name="CaixaDeTexto 3">
              <a:extLst>
                <a:ext uri="{FF2B5EF4-FFF2-40B4-BE49-F238E27FC236}">
                  <a16:creationId xmlns:a16="http://schemas.microsoft.com/office/drawing/2014/main" xmlns="" id="{248ADC4F-4BE0-4BF4-B58E-BE5694752CA6}"/>
                </a:ext>
              </a:extLst>
            </p:cNvPr>
            <p:cNvSpPr txBox="1"/>
            <p:nvPr/>
          </p:nvSpPr>
          <p:spPr>
            <a:xfrm>
              <a:off x="1403648" y="2769190"/>
              <a:ext cx="907886" cy="3525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0A3F19"/>
                  </a:solidFill>
                  <a:latin typeface="Arial"/>
                  <a:cs typeface="Arial"/>
                </a:rPr>
                <a:t>Novo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341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05731" y="638890"/>
            <a:ext cx="1981457" cy="3984936"/>
            <a:chOff x="1519626" y="3176752"/>
            <a:chExt cx="4746094" cy="9114104"/>
          </a:xfrm>
        </p:grpSpPr>
        <p:sp>
          <p:nvSpPr>
            <p:cNvPr id="45" name="Shape 1021"/>
            <p:cNvSpPr/>
            <p:nvPr/>
          </p:nvSpPr>
          <p:spPr>
            <a:xfrm>
              <a:off x="1519626" y="3176752"/>
              <a:ext cx="4746094" cy="1379815"/>
            </a:xfrm>
            <a:prstGeom prst="rect">
              <a:avLst/>
            </a:prstGeom>
            <a:solidFill>
              <a:srgbClr val="225A35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lnSpc>
                  <a:spcPct val="90000"/>
                </a:lnSpc>
                <a:defRPr sz="1800"/>
              </a:pPr>
              <a:r>
                <a:rPr lang="pt-BR" sz="1400" b="1" dirty="0">
                  <a:solidFill>
                    <a:schemeClr val="bg1"/>
                  </a:solidFill>
                  <a:latin typeface="Arial"/>
                  <a:cs typeface="Arial"/>
                </a:rPr>
                <a:t>Máquinas e equipamentos</a:t>
              </a:r>
            </a:p>
          </p:txBody>
        </p:sp>
        <p:sp>
          <p:nvSpPr>
            <p:cNvPr id="46" name="Shape 1022"/>
            <p:cNvSpPr/>
            <p:nvPr/>
          </p:nvSpPr>
          <p:spPr>
            <a:xfrm>
              <a:off x="1519626" y="4729042"/>
              <a:ext cx="4746094" cy="7327228"/>
            </a:xfrm>
            <a:prstGeom prst="rect">
              <a:avLst/>
            </a:prstGeom>
            <a:solidFill>
              <a:srgbClr val="E9E9E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  <a:defRPr sz="2700" spc="-53">
                  <a:latin typeface="Rajdhani Medium"/>
                  <a:ea typeface="Rajdhani Medium"/>
                  <a:cs typeface="Rajdhani Medium"/>
                  <a:sym typeface="Rajdhani Medium"/>
                </a:defRPr>
              </a:lvl1pPr>
            </a:lstStyle>
            <a:p>
              <a:pPr lvl="0" algn="ctr"/>
              <a:r>
                <a:rPr lang="pt-BR" sz="1600" b="1" spc="0" dirty="0">
                  <a:solidFill>
                    <a:srgbClr val="0A3F19"/>
                  </a:solidFill>
                  <a:latin typeface="Arial"/>
                  <a:cs typeface="Arial"/>
                </a:rPr>
                <a:t>R$ 11,8 Bilhões para o financiamento de Máquinas e Equipamentos</a:t>
              </a:r>
            </a:p>
            <a:p>
              <a:pPr lvl="0" algn="ctr"/>
              <a:endParaRPr lang="pt-BR" sz="1300" b="1" spc="0" dirty="0">
                <a:solidFill>
                  <a:srgbClr val="0A3F19"/>
                </a:solidFill>
                <a:latin typeface="Arial"/>
                <a:cs typeface="Arial"/>
              </a:endParaRPr>
            </a:p>
            <a:p>
              <a:pPr lvl="0" algn="ctr"/>
              <a:endParaRPr lang="pt-BR" sz="1300" b="1" spc="0" dirty="0">
                <a:solidFill>
                  <a:srgbClr val="0A3F19"/>
                </a:solidFill>
                <a:latin typeface="Arial"/>
                <a:cs typeface="Arial"/>
              </a:endParaRPr>
            </a:p>
            <a:p>
              <a:pPr lvl="0" algn="ctr"/>
              <a:r>
                <a:rPr lang="pt-BR" sz="1300" b="1" spc="0" dirty="0">
                  <a:solidFill>
                    <a:srgbClr val="0A3F19"/>
                  </a:solidFill>
                  <a:latin typeface="Arial"/>
                  <a:cs typeface="Arial"/>
                </a:rPr>
                <a:t>R$ 9,0 Bilhões para o </a:t>
              </a:r>
              <a:r>
                <a:rPr lang="pt-BR" sz="1300" b="1" spc="0" dirty="0" err="1">
                  <a:solidFill>
                    <a:srgbClr val="0A3F19"/>
                  </a:solidFill>
                  <a:latin typeface="Arial"/>
                  <a:cs typeface="Arial"/>
                </a:rPr>
                <a:t>Moderforta</a:t>
              </a:r>
              <a:endParaRPr lang="pt-BR" sz="1300" b="1" spc="0" dirty="0">
                <a:solidFill>
                  <a:srgbClr val="0A3F19"/>
                </a:solidFill>
                <a:latin typeface="Arial"/>
                <a:cs typeface="Arial"/>
              </a:endParaRPr>
            </a:p>
            <a:p>
              <a:pPr lvl="0" algn="ctr"/>
              <a:endParaRPr lang="pt-BR" sz="1300" b="1" spc="0" dirty="0">
                <a:solidFill>
                  <a:srgbClr val="0A3F19"/>
                </a:solidFill>
                <a:latin typeface="Arial"/>
                <a:cs typeface="Arial"/>
              </a:endParaRPr>
            </a:p>
            <a:p>
              <a:pPr lvl="0" algn="ctr"/>
              <a:endParaRPr lang="pt-BR" sz="1300" b="1" spc="0" dirty="0">
                <a:solidFill>
                  <a:srgbClr val="0A3F19"/>
                </a:solidFill>
                <a:latin typeface="Arial"/>
                <a:cs typeface="Arial"/>
              </a:endParaRPr>
            </a:p>
            <a:p>
              <a:pPr lvl="0" algn="ctr"/>
              <a:r>
                <a:rPr lang="pt-BR" sz="1300" b="1" spc="0" dirty="0">
                  <a:solidFill>
                    <a:srgbClr val="0A3F19"/>
                  </a:solidFill>
                  <a:latin typeface="Arial"/>
                  <a:cs typeface="Arial"/>
                </a:rPr>
                <a:t>R$ 2,8 Bilhões no </a:t>
              </a:r>
            </a:p>
            <a:p>
              <a:pPr lvl="0" algn="ctr"/>
              <a:r>
                <a:rPr lang="pt-BR" sz="1300" b="1" spc="0" dirty="0">
                  <a:solidFill>
                    <a:srgbClr val="0A3F19"/>
                  </a:solidFill>
                  <a:latin typeface="Arial"/>
                  <a:cs typeface="Arial"/>
                </a:rPr>
                <a:t>Pronaf Mais Alimentos</a:t>
              </a:r>
            </a:p>
          </p:txBody>
        </p:sp>
        <p:sp>
          <p:nvSpPr>
            <p:cNvPr id="53" name="Shape 1021"/>
            <p:cNvSpPr/>
            <p:nvPr/>
          </p:nvSpPr>
          <p:spPr>
            <a:xfrm>
              <a:off x="1519626" y="12056279"/>
              <a:ext cx="4746094" cy="234577"/>
            </a:xfrm>
            <a:prstGeom prst="rect">
              <a:avLst/>
            </a:prstGeom>
            <a:solidFill>
              <a:srgbClr val="225A35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90000"/>
                </a:lnSpc>
                <a:defRPr sz="1800"/>
              </a:pPr>
              <a:endParaRPr lang="en-US" sz="1600" b="1" spc="-24" dirty="0">
                <a:solidFill>
                  <a:schemeClr val="bg1"/>
                </a:solidFill>
                <a:latin typeface="Arial"/>
                <a:ea typeface="Rajdhani Medium"/>
                <a:cs typeface="Arial"/>
                <a:sym typeface="Rajdhani Medium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451548" y="603038"/>
            <a:ext cx="4208683" cy="3984936"/>
            <a:chOff x="6874920" y="3176752"/>
            <a:chExt cx="4746096" cy="9114104"/>
          </a:xfrm>
        </p:grpSpPr>
        <p:sp>
          <p:nvSpPr>
            <p:cNvPr id="36" name="Shape 1030"/>
            <p:cNvSpPr/>
            <p:nvPr/>
          </p:nvSpPr>
          <p:spPr>
            <a:xfrm>
              <a:off x="6874922" y="3176752"/>
              <a:ext cx="4746094" cy="97948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r>
                <a:rPr lang="pt-BR" sz="1500" b="1" dirty="0">
                  <a:solidFill>
                    <a:schemeClr val="accent6">
                      <a:lumMod val="50000"/>
                    </a:schemeClr>
                  </a:solidFill>
                  <a:latin typeface="Arial"/>
                  <a:cs typeface="Arial"/>
                </a:rPr>
                <a:t>Cooperativismo</a:t>
              </a:r>
            </a:p>
          </p:txBody>
        </p:sp>
        <p:sp>
          <p:nvSpPr>
            <p:cNvPr id="37" name="Shape 1031"/>
            <p:cNvSpPr/>
            <p:nvPr/>
          </p:nvSpPr>
          <p:spPr>
            <a:xfrm>
              <a:off x="6874920" y="4267414"/>
              <a:ext cx="4746096" cy="3359324"/>
            </a:xfrm>
            <a:prstGeom prst="rect">
              <a:avLst/>
            </a:prstGeom>
            <a:solidFill>
              <a:srgbClr val="E9E9E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  <a:defRPr sz="2700" spc="-53">
                  <a:latin typeface="Rajdhani Medium"/>
                  <a:ea typeface="Rajdhani Medium"/>
                  <a:cs typeface="Rajdhani Medium"/>
                  <a:sym typeface="Rajdhani Medium"/>
                </a:defRPr>
              </a:lvl1pPr>
            </a:lstStyle>
            <a:p>
              <a:pPr algn="ctr"/>
              <a:r>
                <a:rPr lang="pt-BR" sz="1200" b="1" dirty="0">
                  <a:solidFill>
                    <a:schemeClr val="accent6">
                      <a:lumMod val="50000"/>
                    </a:schemeClr>
                  </a:solidFill>
                  <a:latin typeface="Arial"/>
                  <a:ea typeface="+mn-ea"/>
                  <a:cs typeface="Arial"/>
                </a:rPr>
                <a:t>PROCAP AGRO </a:t>
              </a:r>
            </a:p>
            <a:p>
              <a:pPr marL="179388"/>
              <a:r>
                <a:rPr lang="pt-BR" sz="1200" b="1" dirty="0">
                  <a:solidFill>
                    <a:schemeClr val="accent6">
                      <a:lumMod val="50000"/>
                    </a:schemeClr>
                  </a:solidFill>
                  <a:latin typeface="Arial"/>
                  <a:ea typeface="+mn-ea"/>
                  <a:cs typeface="Arial"/>
                </a:rPr>
                <a:t>Volta a ser contemplado com recursos controlados</a:t>
              </a:r>
            </a:p>
            <a:p>
              <a:pPr marL="630238">
                <a:spcBef>
                  <a:spcPts val="600"/>
                </a:spcBef>
              </a:pPr>
              <a:r>
                <a:rPr lang="pt-BR" sz="1200" b="1" dirty="0">
                  <a:solidFill>
                    <a:schemeClr val="accent6">
                      <a:lumMod val="50000"/>
                    </a:schemeClr>
                  </a:solidFill>
                  <a:latin typeface="Arial"/>
                  <a:ea typeface="+mn-ea"/>
                  <a:cs typeface="Arial"/>
                </a:rPr>
                <a:t>R$ 1,5 Bilhão </a:t>
              </a:r>
            </a:p>
            <a:p>
              <a:pPr marL="630238">
                <a:spcBef>
                  <a:spcPts val="600"/>
                </a:spcBef>
              </a:pPr>
              <a:r>
                <a:rPr lang="pt-BR" sz="1200" b="1" dirty="0">
                  <a:solidFill>
                    <a:schemeClr val="accent6">
                      <a:lumMod val="50000"/>
                    </a:schemeClr>
                  </a:solidFill>
                  <a:latin typeface="Arial"/>
                  <a:ea typeface="+mn-ea"/>
                  <a:cs typeface="Arial"/>
                </a:rPr>
                <a:t>Taxa de juros: 7,0% a.a. </a:t>
              </a:r>
            </a:p>
            <a:p>
              <a:pPr marL="630238">
                <a:spcBef>
                  <a:spcPts val="600"/>
                </a:spcBef>
              </a:pPr>
              <a:r>
                <a:rPr lang="pt-BR" sz="1200" b="1" dirty="0">
                  <a:solidFill>
                    <a:schemeClr val="accent6">
                      <a:lumMod val="50000"/>
                    </a:schemeClr>
                  </a:solidFill>
                  <a:latin typeface="Arial"/>
                  <a:ea typeface="+mn-ea"/>
                  <a:cs typeface="Arial"/>
                </a:rPr>
                <a:t>Limite: R$ 65 milhões/cooperativa</a:t>
              </a:r>
            </a:p>
            <a:p>
              <a:pPr marL="630238">
                <a:spcBef>
                  <a:spcPts val="600"/>
                </a:spcBef>
              </a:pPr>
              <a:r>
                <a:rPr lang="pt-BR" sz="1200" b="1" dirty="0">
                  <a:solidFill>
                    <a:schemeClr val="accent6">
                      <a:lumMod val="50000"/>
                    </a:schemeClr>
                  </a:solidFill>
                  <a:latin typeface="Arial"/>
                  <a:ea typeface="+mn-ea"/>
                  <a:cs typeface="Arial"/>
                </a:rPr>
                <a:t>Prazo para pagamento: 2 anos</a:t>
              </a:r>
            </a:p>
          </p:txBody>
        </p:sp>
        <p:sp>
          <p:nvSpPr>
            <p:cNvPr id="42" name="Shape 1036"/>
            <p:cNvSpPr/>
            <p:nvPr/>
          </p:nvSpPr>
          <p:spPr>
            <a:xfrm>
              <a:off x="6874920" y="7626738"/>
              <a:ext cx="4746094" cy="3331429"/>
            </a:xfrm>
            <a:prstGeom prst="rect">
              <a:avLst/>
            </a:prstGeom>
            <a:solidFill>
              <a:srgbClr val="F7F7F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lang="pt-BR" sz="14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44" name="Shape 1030"/>
            <p:cNvSpPr/>
            <p:nvPr/>
          </p:nvSpPr>
          <p:spPr>
            <a:xfrm>
              <a:off x="6874922" y="12056279"/>
              <a:ext cx="4746094" cy="2345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90000"/>
                </a:lnSpc>
                <a:defRPr sz="1800"/>
              </a:pPr>
              <a:endParaRPr lang="en-US" sz="1600" b="1" dirty="0">
                <a:solidFill>
                  <a:schemeClr val="accent6">
                    <a:lumMod val="50000"/>
                  </a:schemeClr>
                </a:solidFill>
                <a:latin typeface="Arial"/>
                <a:ea typeface="Rajdhani Medium"/>
                <a:cs typeface="Arial"/>
                <a:sym typeface="Rajdhani Medium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779439" y="603038"/>
            <a:ext cx="1981458" cy="3958698"/>
            <a:chOff x="17728327" y="3176750"/>
            <a:chExt cx="4746094" cy="9114103"/>
          </a:xfrm>
        </p:grpSpPr>
        <p:sp>
          <p:nvSpPr>
            <p:cNvPr id="27" name="Shape 1039"/>
            <p:cNvSpPr/>
            <p:nvPr/>
          </p:nvSpPr>
          <p:spPr>
            <a:xfrm>
              <a:off x="17728327" y="3176750"/>
              <a:ext cx="4746094" cy="1724772"/>
            </a:xfrm>
            <a:prstGeom prst="rect">
              <a:avLst/>
            </a:prstGeom>
            <a:solidFill>
              <a:srgbClr val="0A3F1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endParaRPr lang="pt-BR" altLang="pt-BR" sz="1600" b="1" dirty="0">
                <a:solidFill>
                  <a:schemeClr val="bg1"/>
                </a:solidFill>
                <a:latin typeface="Arial"/>
                <a:cs typeface="Arial"/>
              </a:endParaRPr>
            </a:p>
            <a:p>
              <a:pPr lvl="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pt-BR" altLang="pt-BR" sz="1600" b="1" dirty="0">
                  <a:solidFill>
                    <a:schemeClr val="bg1"/>
                  </a:solidFill>
                  <a:latin typeface="Arial"/>
                  <a:cs typeface="Arial"/>
                </a:rPr>
                <a:t>Agricultura </a:t>
              </a:r>
            </a:p>
            <a:p>
              <a:pPr lvl="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pt-BR" altLang="pt-BR" sz="1600" b="1" dirty="0">
                  <a:solidFill>
                    <a:schemeClr val="bg1"/>
                  </a:solidFill>
                  <a:latin typeface="Arial"/>
                  <a:cs typeface="Arial"/>
                </a:rPr>
                <a:t>Familiar</a:t>
              </a:r>
              <a:endParaRPr lang="pt-BR" sz="1300" b="1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Times New Roman" panose="02020603050405020304" pitchFamily="18" charset="0"/>
                <a:cs typeface="Arial"/>
              </a:endParaRPr>
            </a:p>
            <a:p>
              <a:pPr lvl="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endParaRPr lang="pt-BR" altLang="pt-BR" sz="16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35" name="Shape 1039"/>
            <p:cNvSpPr/>
            <p:nvPr/>
          </p:nvSpPr>
          <p:spPr>
            <a:xfrm>
              <a:off x="17728327" y="12056276"/>
              <a:ext cx="4746094" cy="234577"/>
            </a:xfrm>
            <a:prstGeom prst="rect">
              <a:avLst/>
            </a:prstGeom>
            <a:solidFill>
              <a:srgbClr val="0A3F1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90000"/>
                </a:lnSpc>
                <a:defRPr sz="1800"/>
              </a:pPr>
              <a:endParaRPr lang="en-US" sz="1600" b="1" spc="-24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Rajdhani Medium"/>
                <a:cs typeface="Arial"/>
                <a:sym typeface="Rajdhani Medium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0" y="165442"/>
            <a:ext cx="9144000" cy="451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pt-BR" sz="3600" b="1" dirty="0">
                <a:solidFill>
                  <a:srgbClr val="134A25"/>
                </a:solidFill>
                <a:latin typeface="Arial"/>
                <a:ea typeface="Times New Roman" panose="02020603050405020304" pitchFamily="18" charset="0"/>
                <a:cs typeface="Arial"/>
              </a:rPr>
              <a:t>DESTAQUES</a:t>
            </a:r>
          </a:p>
        </p:txBody>
      </p:sp>
      <p:sp>
        <p:nvSpPr>
          <p:cNvPr id="55" name="Shape 1049"/>
          <p:cNvSpPr/>
          <p:nvPr/>
        </p:nvSpPr>
        <p:spPr>
          <a:xfrm>
            <a:off x="6766044" y="1430976"/>
            <a:ext cx="1981459" cy="1497332"/>
          </a:xfrm>
          <a:prstGeom prst="rect">
            <a:avLst/>
          </a:prstGeom>
          <a:solidFill>
            <a:srgbClr val="E9E9E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lnSpc>
                <a:spcPct val="90000"/>
              </a:lnSpc>
              <a:defRPr sz="2700" spc="-53">
                <a:latin typeface="Rajdhani Medium"/>
                <a:ea typeface="Rajdhani Medium"/>
                <a:cs typeface="Rajdhani Medium"/>
                <a:sym typeface="Rajdhani Medium"/>
              </a:defRPr>
            </a:lvl1pPr>
          </a:lstStyle>
          <a:p>
            <a:pPr lvl="0" algn="ctr">
              <a:spcBef>
                <a:spcPts val="600"/>
              </a:spcBef>
            </a:pPr>
            <a:r>
              <a:rPr lang="pt-BR" sz="1400" b="1" spc="0" dirty="0">
                <a:solidFill>
                  <a:srgbClr val="0A3F19"/>
                </a:solidFill>
                <a:latin typeface="Arial"/>
                <a:ea typeface="Times New Roman" panose="02020603050405020304" pitchFamily="18" charset="0"/>
                <a:cs typeface="Arial"/>
              </a:rPr>
              <a:t>PGPAF</a:t>
            </a:r>
          </a:p>
          <a:p>
            <a:pPr lvl="0" algn="ctr">
              <a:spcBef>
                <a:spcPts val="600"/>
              </a:spcBef>
            </a:pPr>
            <a:r>
              <a:rPr lang="pt-BR" sz="1200" b="1" spc="0" dirty="0">
                <a:solidFill>
                  <a:srgbClr val="0A3F19"/>
                </a:solidFill>
                <a:latin typeface="Arial"/>
                <a:ea typeface="Times New Roman" panose="02020603050405020304" pitchFamily="18" charset="0"/>
                <a:cs typeface="Arial"/>
              </a:rPr>
              <a:t/>
            </a:r>
            <a:br>
              <a:rPr lang="pt-BR" sz="1200" b="1" spc="0" dirty="0">
                <a:solidFill>
                  <a:srgbClr val="0A3F19"/>
                </a:solidFill>
                <a:latin typeface="Arial"/>
                <a:ea typeface="Times New Roman" panose="02020603050405020304" pitchFamily="18" charset="0"/>
                <a:cs typeface="Arial"/>
              </a:rPr>
            </a:br>
            <a:r>
              <a:rPr lang="pt-BR" sz="1200" b="1" spc="0" dirty="0">
                <a:solidFill>
                  <a:srgbClr val="0A3F19"/>
                </a:solidFill>
                <a:latin typeface="Arial"/>
                <a:ea typeface="Times New Roman" panose="02020603050405020304" pitchFamily="18" charset="0"/>
                <a:cs typeface="Arial"/>
              </a:rPr>
              <a:t>Ampliação do limite de cobertura</a:t>
            </a:r>
          </a:p>
          <a:p>
            <a:pPr lvl="0" algn="ctr">
              <a:spcBef>
                <a:spcPts val="600"/>
              </a:spcBef>
            </a:pPr>
            <a:r>
              <a:rPr lang="pt-BR" sz="1200" b="1" spc="0" dirty="0">
                <a:solidFill>
                  <a:srgbClr val="0A3F19"/>
                </a:solidFill>
                <a:latin typeface="Arial"/>
                <a:cs typeface="Arial"/>
              </a:rPr>
              <a:t>Custeio R$ 5 Mil Investimento R$ 2 Mil</a:t>
            </a:r>
          </a:p>
        </p:txBody>
      </p:sp>
      <p:sp>
        <p:nvSpPr>
          <p:cNvPr id="58" name="Shape 1050"/>
          <p:cNvSpPr/>
          <p:nvPr/>
        </p:nvSpPr>
        <p:spPr>
          <a:xfrm>
            <a:off x="6766043" y="2907292"/>
            <a:ext cx="1981459" cy="1497332"/>
          </a:xfrm>
          <a:prstGeom prst="rect">
            <a:avLst/>
          </a:prstGeom>
          <a:solidFill>
            <a:srgbClr val="F7F7F7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lnSpc>
                <a:spcPct val="90000"/>
              </a:lnSpc>
              <a:defRPr sz="2700" spc="-53">
                <a:latin typeface="Rajdhani Medium"/>
                <a:ea typeface="Rajdhani Medium"/>
                <a:cs typeface="Rajdhani Medium"/>
                <a:sym typeface="Rajdhani Medium"/>
              </a:defRPr>
            </a:lvl1pPr>
          </a:lstStyle>
          <a:p>
            <a:pPr lvl="0" algn="ctr">
              <a:spcBef>
                <a:spcPts val="600"/>
              </a:spcBef>
            </a:pPr>
            <a:r>
              <a:rPr lang="pt-BR" sz="1200" b="1" spc="0" dirty="0">
                <a:solidFill>
                  <a:srgbClr val="0A3F19"/>
                </a:solidFill>
                <a:latin typeface="Arial"/>
                <a:ea typeface="Times New Roman" panose="02020603050405020304" pitchFamily="18" charset="0"/>
                <a:cs typeface="Arial"/>
              </a:rPr>
              <a:t>PRONAF BIOECONOMIA</a:t>
            </a:r>
          </a:p>
          <a:p>
            <a:pPr lvl="0" algn="ctr">
              <a:spcBef>
                <a:spcPts val="600"/>
              </a:spcBef>
            </a:pPr>
            <a:r>
              <a:rPr lang="pt-BR" sz="1200" b="1" spc="0" dirty="0" err="1">
                <a:solidFill>
                  <a:srgbClr val="0A3F19"/>
                </a:solidFill>
                <a:latin typeface="Arial"/>
                <a:ea typeface="Times New Roman" panose="02020603050405020304" pitchFamily="18" charset="0"/>
                <a:cs typeface="Arial"/>
              </a:rPr>
              <a:t>Infestimentos</a:t>
            </a:r>
            <a:r>
              <a:rPr lang="pt-BR" sz="1200" b="1" spc="0" dirty="0">
                <a:solidFill>
                  <a:srgbClr val="0A3F19"/>
                </a:solidFill>
                <a:latin typeface="Arial"/>
                <a:ea typeface="Times New Roman" panose="02020603050405020304" pitchFamily="18" charset="0"/>
                <a:cs typeface="Arial"/>
              </a:rPr>
              <a:t> para Produtos da </a:t>
            </a:r>
            <a:r>
              <a:rPr lang="pt-BR" sz="1200" b="1" spc="0" dirty="0" err="1">
                <a:solidFill>
                  <a:srgbClr val="0A3F19"/>
                </a:solidFill>
                <a:latin typeface="Arial"/>
                <a:ea typeface="Times New Roman" panose="02020603050405020304" pitchFamily="18" charset="0"/>
                <a:cs typeface="Arial"/>
              </a:rPr>
              <a:t>sociobiodiversidade</a:t>
            </a:r>
            <a:endParaRPr lang="pt-BR" sz="1200" b="1" spc="0" dirty="0">
              <a:solidFill>
                <a:srgbClr val="0A3F19"/>
              </a:solidFill>
              <a:latin typeface="Arial"/>
              <a:ea typeface="Times New Roman" panose="02020603050405020304" pitchFamily="18" charset="0"/>
              <a:cs typeface="Arial"/>
            </a:endParaRPr>
          </a:p>
          <a:p>
            <a:pPr lvl="0" algn="ctr">
              <a:spcBef>
                <a:spcPts val="600"/>
              </a:spcBef>
            </a:pPr>
            <a:r>
              <a:rPr lang="pt-BR" sz="1200" b="1" spc="0" dirty="0" err="1">
                <a:solidFill>
                  <a:srgbClr val="0A3F19"/>
                </a:solidFill>
                <a:latin typeface="Arial"/>
                <a:ea typeface="Times New Roman" panose="02020603050405020304" pitchFamily="18" charset="0"/>
                <a:cs typeface="Arial"/>
              </a:rPr>
              <a:t>Bioinsumos</a:t>
            </a:r>
            <a:endParaRPr lang="pt-BR" sz="1200" b="1" spc="0" dirty="0">
              <a:solidFill>
                <a:srgbClr val="0A3F19"/>
              </a:solidFill>
              <a:latin typeface="Arial"/>
              <a:ea typeface="Times New Roman" panose="02020603050405020304" pitchFamily="18" charset="0"/>
              <a:cs typeface="Arial"/>
            </a:endParaRPr>
          </a:p>
          <a:p>
            <a:pPr lvl="0" algn="ctr"/>
            <a:endParaRPr lang="pt-BR" sz="1200" b="1" spc="0" dirty="0">
              <a:solidFill>
                <a:srgbClr val="0A3F19"/>
              </a:solidFill>
              <a:latin typeface="Arial"/>
              <a:ea typeface="Times New Roman" panose="02020603050405020304" pitchFamily="18" charset="0"/>
              <a:cs typeface="Arial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1763F8E2-9D11-4935-9CE2-741932022412}"/>
              </a:ext>
            </a:extLst>
          </p:cNvPr>
          <p:cNvSpPr/>
          <p:nvPr/>
        </p:nvSpPr>
        <p:spPr>
          <a:xfrm>
            <a:off x="2451548" y="2519963"/>
            <a:ext cx="4208683" cy="125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1200" b="1" spc="-53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Rajdhani Medium"/>
              </a:rPr>
              <a:t>PRODECOOP</a:t>
            </a:r>
            <a:r>
              <a:rPr lang="pt-BR" sz="1400" b="1" spc="-53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Rajdhani Medium"/>
              </a:rPr>
              <a:t> </a:t>
            </a:r>
          </a:p>
          <a:p>
            <a:pPr marL="90488">
              <a:lnSpc>
                <a:spcPct val="9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pt-BR" sz="1200" b="1" spc="-53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Rajdhani Medium"/>
              </a:rPr>
              <a:t>R$ 1,65 Bilhão (+28%)</a:t>
            </a:r>
          </a:p>
          <a:p>
            <a:pPr marL="360363" indent="-269875">
              <a:lnSpc>
                <a:spcPct val="90000"/>
              </a:lnSpc>
              <a:spcBef>
                <a:spcPts val="600"/>
              </a:spcBef>
              <a:tabLst>
                <a:tab pos="0" algn="l"/>
                <a:tab pos="90488" algn="l"/>
              </a:tabLst>
            </a:pPr>
            <a:r>
              <a:rPr lang="pt-BR" sz="1200" b="1" spc="-53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Rajdhani Medium"/>
              </a:rPr>
              <a:t>Taxa de juros: 7,0% a.a. </a:t>
            </a:r>
          </a:p>
          <a:p>
            <a:pPr marL="360363" indent="-269875">
              <a:lnSpc>
                <a:spcPct val="90000"/>
              </a:lnSpc>
              <a:spcBef>
                <a:spcPts val="600"/>
              </a:spcBef>
              <a:tabLst>
                <a:tab pos="0" algn="l"/>
                <a:tab pos="90488" algn="l"/>
              </a:tabLst>
            </a:pPr>
            <a:r>
              <a:rPr lang="pt-BR" sz="1200" b="1" spc="-53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Rajdhani Medium"/>
              </a:rPr>
              <a:t>Limite: R$ 150 milhões/cooperativa</a:t>
            </a:r>
          </a:p>
          <a:p>
            <a:pPr marL="360363" indent="-269875">
              <a:lnSpc>
                <a:spcPct val="90000"/>
              </a:lnSpc>
              <a:spcBef>
                <a:spcPts val="600"/>
              </a:spcBef>
              <a:tabLst>
                <a:tab pos="0" algn="l"/>
                <a:tab pos="90488" algn="l"/>
              </a:tabLst>
            </a:pPr>
            <a:r>
              <a:rPr lang="pt-BR" sz="1200" b="1" spc="-53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Rajdhani Medium"/>
              </a:rPr>
              <a:t>Prazo para pagamento: até 12 anos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xmlns="" id="{382BD920-CD75-42C7-AD35-D89F25DD8A30}"/>
              </a:ext>
            </a:extLst>
          </p:cNvPr>
          <p:cNvSpPr txBox="1"/>
          <p:nvPr/>
        </p:nvSpPr>
        <p:spPr>
          <a:xfrm>
            <a:off x="2406398" y="3796556"/>
            <a:ext cx="4208681" cy="667875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90000"/>
              </a:lnSpc>
              <a:defRPr sz="1200" b="1" spc="-53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spcBef>
                <a:spcPts val="600"/>
              </a:spcBef>
            </a:pPr>
            <a:r>
              <a:rPr lang="pt-BR" dirty="0"/>
              <a:t>CUSTEIO</a:t>
            </a:r>
          </a:p>
          <a:p>
            <a:pPr>
              <a:spcBef>
                <a:spcPts val="600"/>
              </a:spcBef>
            </a:pPr>
            <a:r>
              <a:rPr lang="pt-BR" dirty="0"/>
              <a:t>Simplificação do processo operacional de financiamento de aquisição de insumos para fornecimento a cooperados.</a:t>
            </a:r>
          </a:p>
        </p:txBody>
      </p:sp>
    </p:spTree>
    <p:extLst>
      <p:ext uri="{BB962C8B-B14F-4D97-AF65-F5344CB8AC3E}">
        <p14:creationId xmlns:p14="http://schemas.microsoft.com/office/powerpoint/2010/main" val="8783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ítulo 3">
            <a:extLst>
              <a:ext uri="{FF2B5EF4-FFF2-40B4-BE49-F238E27FC236}">
                <a16:creationId xmlns:a16="http://schemas.microsoft.com/office/drawing/2014/main" xmlns="" id="{37C164C0-3346-4817-A10D-812D8EBAD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581"/>
            <a:ext cx="9144000" cy="761990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134A25"/>
                </a:solidFill>
                <a:latin typeface="Arial"/>
                <a:cs typeface="Arial"/>
              </a:rPr>
              <a:t>Programa de Seguro Rural</a:t>
            </a:r>
          </a:p>
        </p:txBody>
      </p:sp>
      <p:sp>
        <p:nvSpPr>
          <p:cNvPr id="22" name="Espaço Reservado para Conteúdo 2">
            <a:extLst>
              <a:ext uri="{FF2B5EF4-FFF2-40B4-BE49-F238E27FC236}">
                <a16:creationId xmlns:a16="http://schemas.microsoft.com/office/drawing/2014/main" xmlns="" id="{BFF580D3-2170-40D0-9555-2D89C95EE1CA}"/>
              </a:ext>
            </a:extLst>
          </p:cNvPr>
          <p:cNvSpPr txBox="1">
            <a:spLocks/>
          </p:cNvSpPr>
          <p:nvPr/>
        </p:nvSpPr>
        <p:spPr bwMode="auto">
          <a:xfrm>
            <a:off x="0" y="771550"/>
            <a:ext cx="9180512" cy="2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8E09"/>
              </a:buClr>
              <a:buFont typeface="Arial" panose="020B0604020202020204" pitchFamily="34" charset="0"/>
              <a:buChar char="•"/>
              <a:defRPr sz="32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700" b="1" dirty="0">
                <a:solidFill>
                  <a:srgbClr val="134A25"/>
                </a:solidFill>
                <a:latin typeface="Arial"/>
                <a:cs typeface="Arial"/>
              </a:rPr>
              <a:t>Recursos exclusivos para atender a Região Nordeste e Norte </a:t>
            </a:r>
            <a:endParaRPr lang="pt-BR" sz="1700" dirty="0">
              <a:solidFill>
                <a:srgbClr val="134A25"/>
              </a:solidFill>
              <a:latin typeface="Arial"/>
              <a:cs typeface="Arial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165031" y="1236694"/>
            <a:ext cx="2931102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pt-BR" b="1" dirty="0">
                <a:solidFill>
                  <a:srgbClr val="134A25"/>
                </a:solidFill>
                <a:latin typeface="Arial"/>
                <a:cs typeface="Arial"/>
              </a:rPr>
              <a:t>2018 –  R$ 13,4 MI</a:t>
            </a:r>
          </a:p>
          <a:p>
            <a:pPr algn="ctr">
              <a:spcAft>
                <a:spcPts val="900"/>
              </a:spcAft>
            </a:pPr>
            <a:r>
              <a:rPr lang="pt-BR" b="1" dirty="0">
                <a:solidFill>
                  <a:srgbClr val="134A25"/>
                </a:solidFill>
                <a:latin typeface="Arial"/>
                <a:cs typeface="Arial"/>
              </a:rPr>
              <a:t>2019 –  R$ 22,8 MI</a:t>
            </a:r>
          </a:p>
        </p:txBody>
      </p:sp>
      <p:sp>
        <p:nvSpPr>
          <p:cNvPr id="3" name="Retângulo 2"/>
          <p:cNvSpPr/>
          <p:nvPr/>
        </p:nvSpPr>
        <p:spPr>
          <a:xfrm>
            <a:off x="4765431" y="1236693"/>
            <a:ext cx="3375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0C314A"/>
                </a:solidFill>
                <a:latin typeface="Arial"/>
                <a:cs typeface="Arial"/>
              </a:rPr>
              <a:t>2020</a:t>
            </a:r>
          </a:p>
          <a:p>
            <a:pPr algn="ctr"/>
            <a:r>
              <a:rPr lang="pt-BR" sz="2000" b="1" dirty="0">
                <a:solidFill>
                  <a:srgbClr val="0C314A"/>
                </a:solidFill>
                <a:latin typeface="Arial"/>
                <a:cs typeface="Arial"/>
              </a:rPr>
              <a:t>R$ 50 MILHÕES </a:t>
            </a:r>
            <a:endParaRPr lang="pt-BR" sz="2000" dirty="0">
              <a:solidFill>
                <a:srgbClr val="0C314A"/>
              </a:solidFill>
              <a:latin typeface="Arial"/>
              <a:cs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11099" y="2184729"/>
            <a:ext cx="3888432" cy="1296144"/>
          </a:xfrm>
          <a:prstGeom prst="roundRect">
            <a:avLst/>
          </a:prstGeom>
          <a:solidFill>
            <a:srgbClr val="134A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xmlns="" id="{BFF580D3-2170-40D0-9555-2D89C95EE1CA}"/>
              </a:ext>
            </a:extLst>
          </p:cNvPr>
          <p:cNvSpPr txBox="1">
            <a:spLocks/>
          </p:cNvSpPr>
          <p:nvPr/>
        </p:nvSpPr>
        <p:spPr bwMode="auto">
          <a:xfrm>
            <a:off x="1166633" y="3831891"/>
            <a:ext cx="7293799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8E09"/>
              </a:buClr>
              <a:buFont typeface="Arial" panose="020B0604020202020204" pitchFamily="34" charset="0"/>
              <a:buChar char="•"/>
              <a:defRPr sz="32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400" b="1" dirty="0">
                <a:solidFill>
                  <a:srgbClr val="134A25"/>
                </a:solidFill>
                <a:latin typeface="Arial"/>
                <a:cs typeface="Arial"/>
              </a:rPr>
              <a:t>Possibilidade do produtor de Pronaf contratar seguro rural - Projeto-piloto (R$ 50 milhões) com incentivos de subvenção e coberturas diferenciadas</a:t>
            </a:r>
          </a:p>
          <a:p>
            <a:pPr marL="0" indent="0">
              <a:buNone/>
            </a:pPr>
            <a:r>
              <a:rPr lang="pt-BR" sz="1400" b="1" dirty="0">
                <a:solidFill>
                  <a:srgbClr val="134A25"/>
                </a:solidFill>
                <a:latin typeface="Arial"/>
                <a:cs typeface="Arial"/>
              </a:rPr>
              <a:t> </a:t>
            </a:r>
            <a:endParaRPr lang="pt-BR" sz="1400" dirty="0">
              <a:solidFill>
                <a:srgbClr val="134A25"/>
              </a:solidFill>
              <a:latin typeface="Arial"/>
              <a:cs typeface="Arial"/>
            </a:endParaRPr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xmlns="" id="{7AF9A42A-3711-442E-BF43-5A381EB31230}"/>
              </a:ext>
            </a:extLst>
          </p:cNvPr>
          <p:cNvSpPr txBox="1">
            <a:spLocks/>
          </p:cNvSpPr>
          <p:nvPr/>
        </p:nvSpPr>
        <p:spPr bwMode="auto">
          <a:xfrm>
            <a:off x="1403648" y="4011911"/>
            <a:ext cx="7740352" cy="29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8E09"/>
              </a:buClr>
              <a:buFont typeface="Arial" panose="020B0604020202020204" pitchFamily="34" charset="0"/>
              <a:buChar char="•"/>
              <a:defRPr sz="32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1400" b="1" dirty="0">
              <a:solidFill>
                <a:srgbClr val="134A25"/>
              </a:solidFill>
              <a:latin typeface="Arial"/>
              <a:cs typeface="Arial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599531" y="2184729"/>
            <a:ext cx="3888432" cy="129614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FDC91E4C-5EE7-42D5-8E18-ED16DB73840E}"/>
              </a:ext>
            </a:extLst>
          </p:cNvPr>
          <p:cNvSpPr/>
          <p:nvPr/>
        </p:nvSpPr>
        <p:spPr>
          <a:xfrm>
            <a:off x="567083" y="2112722"/>
            <a:ext cx="7730354" cy="1168888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latin typeface="Arial"/>
              <a:cs typeface="Arial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25A54A11-0143-4E3E-9345-796415D484E2}"/>
              </a:ext>
            </a:extLst>
          </p:cNvPr>
          <p:cNvSpPr txBox="1">
            <a:spLocks/>
          </p:cNvSpPr>
          <p:nvPr/>
        </p:nvSpPr>
        <p:spPr bwMode="auto">
          <a:xfrm>
            <a:off x="5895676" y="2272510"/>
            <a:ext cx="1183282" cy="582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8E09"/>
              </a:buClr>
              <a:buFont typeface="Arial" panose="020B0604020202020204" pitchFamily="34" charset="0"/>
              <a:buChar char="•"/>
              <a:defRPr sz="32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b="1" dirty="0">
                <a:solidFill>
                  <a:srgbClr val="FFFFFF"/>
                </a:solidFill>
                <a:latin typeface="Arial"/>
                <a:cs typeface="Arial"/>
              </a:rPr>
              <a:t>PSR</a:t>
            </a:r>
          </a:p>
          <a:p>
            <a:pPr algn="ctr"/>
            <a:endParaRPr lang="pt-BR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xmlns="" id="{1E4E9EDD-EFD7-4265-9B7E-562D2F23EF84}"/>
              </a:ext>
            </a:extLst>
          </p:cNvPr>
          <p:cNvSpPr txBox="1">
            <a:spLocks/>
          </p:cNvSpPr>
          <p:nvPr/>
        </p:nvSpPr>
        <p:spPr bwMode="auto">
          <a:xfrm>
            <a:off x="5175595" y="2760794"/>
            <a:ext cx="2992879" cy="582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8E09"/>
              </a:buClr>
              <a:buFont typeface="Arial" panose="020B0604020202020204" pitchFamily="34" charset="0"/>
              <a:buChar char="•"/>
              <a:defRPr sz="32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600" dirty="0">
                <a:solidFill>
                  <a:srgbClr val="FFFFFF"/>
                </a:solidFill>
                <a:latin typeface="Arial"/>
                <a:cs typeface="Arial"/>
              </a:rPr>
              <a:t>Atualmente 14 seguradoras com perspectiva de aumento</a:t>
            </a:r>
          </a:p>
          <a:p>
            <a:endParaRPr lang="pt-BR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xmlns="" id="{4E29E8C7-ACA2-4B67-8B9D-F1FB906A77E0}"/>
              </a:ext>
            </a:extLst>
          </p:cNvPr>
          <p:cNvSpPr txBox="1">
            <a:spLocks/>
          </p:cNvSpPr>
          <p:nvPr/>
        </p:nvSpPr>
        <p:spPr bwMode="auto">
          <a:xfrm>
            <a:off x="1791219" y="2256738"/>
            <a:ext cx="1692276" cy="35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8E09"/>
              </a:buClr>
              <a:buFont typeface="Arial" panose="020B0604020202020204" pitchFamily="34" charset="0"/>
              <a:buChar char="•"/>
              <a:defRPr sz="32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b="1" dirty="0">
                <a:solidFill>
                  <a:schemeClr val="bg1"/>
                </a:solidFill>
                <a:latin typeface="Arial"/>
                <a:cs typeface="Arial"/>
              </a:rPr>
              <a:t>Proagro</a:t>
            </a:r>
          </a:p>
          <a:p>
            <a:pPr algn="ctr"/>
            <a:endParaRPr lang="pt-BR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xmlns="" id="{78E5A203-64C3-4986-AD48-E889DA2C52C2}"/>
              </a:ext>
            </a:extLst>
          </p:cNvPr>
          <p:cNvSpPr txBox="1">
            <a:spLocks/>
          </p:cNvSpPr>
          <p:nvPr/>
        </p:nvSpPr>
        <p:spPr bwMode="auto">
          <a:xfrm>
            <a:off x="1071139" y="2760794"/>
            <a:ext cx="3339014" cy="582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8E09"/>
              </a:buClr>
              <a:buFont typeface="Arial" panose="020B0604020202020204" pitchFamily="34" charset="0"/>
              <a:buChar char="•"/>
              <a:defRPr sz="32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 dirty="0">
                <a:solidFill>
                  <a:schemeClr val="bg1"/>
                </a:solidFill>
                <a:latin typeface="Arial"/>
                <a:cs typeface="Arial"/>
              </a:rPr>
              <a:t>Criado nos anos 70 para suprir a ausência de mercado de seguros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9540" y="3966192"/>
            <a:ext cx="576064" cy="45719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2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1946</TotalTime>
  <Words>736</Words>
  <Application>Microsoft Macintosh PowerPoint</Application>
  <PresentationFormat>On-screen Show (16:9)</PresentationFormat>
  <Paragraphs>227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Programa de Seguro Rural</vt:lpstr>
      <vt:lpstr>Programa de Seguro Rural</vt:lpstr>
      <vt:lpstr>Programa de Seguro Rural</vt:lpstr>
      <vt:lpstr>Programa de Seguro Rural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Samir Augusto</dc:creator>
  <cp:lastModifiedBy>Joao Paulo Huguenin</cp:lastModifiedBy>
  <cp:revision>261</cp:revision>
  <cp:lastPrinted>2017-07-12T13:16:28Z</cp:lastPrinted>
  <dcterms:created xsi:type="dcterms:W3CDTF">2016-05-03T15:11:45Z</dcterms:created>
  <dcterms:modified xsi:type="dcterms:W3CDTF">2020-06-17T15:50:13Z</dcterms:modified>
</cp:coreProperties>
</file>